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8" r:id="rId3"/>
    <p:sldId id="273" r:id="rId4"/>
    <p:sldId id="291" r:id="rId5"/>
    <p:sldId id="270" r:id="rId6"/>
    <p:sldId id="290" r:id="rId7"/>
    <p:sldId id="276" r:id="rId8"/>
    <p:sldId id="277" r:id="rId9"/>
    <p:sldId id="278" r:id="rId10"/>
    <p:sldId id="289" r:id="rId11"/>
    <p:sldId id="281" r:id="rId12"/>
    <p:sldId id="282" r:id="rId13"/>
    <p:sldId id="283" r:id="rId14"/>
    <p:sldId id="284" r:id="rId15"/>
    <p:sldId id="285" r:id="rId16"/>
    <p:sldId id="286" r:id="rId17"/>
    <p:sldId id="267" r:id="rId18"/>
    <p:sldId id="263" r:id="rId19"/>
    <p:sldId id="264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69524" autoAdjust="0"/>
  </p:normalViewPr>
  <p:slideViewPr>
    <p:cSldViewPr>
      <p:cViewPr varScale="1">
        <p:scale>
          <a:sx n="48" d="100"/>
          <a:sy n="48" d="100"/>
        </p:scale>
        <p:origin x="-1458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TW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欄1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欄2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30321408"/>
        <c:axId val="130339584"/>
      </c:lineChart>
      <c:catAx>
        <c:axId val="130321408"/>
        <c:scaling>
          <c:orientation val="minMax"/>
        </c:scaling>
        <c:axPos val="b"/>
        <c:tickLblPos val="nextTo"/>
        <c:crossAx val="130339584"/>
        <c:crosses val="autoZero"/>
        <c:auto val="1"/>
        <c:lblAlgn val="ctr"/>
        <c:lblOffset val="100"/>
      </c:catAx>
      <c:valAx>
        <c:axId val="130339584"/>
        <c:scaling>
          <c:orientation val="minMax"/>
        </c:scaling>
        <c:delete val="1"/>
        <c:axPos val="l"/>
        <c:numFmt formatCode="General" sourceLinked="1"/>
        <c:tickLblPos val="none"/>
        <c:crossAx val="130321408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0.10474</cdr:x>
      <cdr:y>0</cdr:y>
    </cdr:from>
    <cdr:to>
      <cdr:x>0.10474</cdr:x>
      <cdr:y>0.80495</cdr:y>
    </cdr:to>
    <cdr:sp macro="" textlink="">
      <cdr:nvSpPr>
        <cdr:cNvPr id="2" name="直線單箭頭接點 1"/>
        <cdr:cNvSpPr/>
      </cdr:nvSpPr>
      <cdr:spPr>
        <a:xfrm xmlns:a="http://schemas.openxmlformats.org/drawingml/2006/main" flipV="1">
          <a:off x="552450" y="0"/>
          <a:ext cx="0" cy="2476500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0.05779</cdr:x>
      <cdr:y>0.37771</cdr:y>
    </cdr:from>
    <cdr:to>
      <cdr:x>0.81628</cdr:x>
      <cdr:y>0.37771</cdr:y>
    </cdr:to>
    <cdr:sp macro="" textlink="">
      <cdr:nvSpPr>
        <cdr:cNvPr id="3" name="直線接點 2"/>
        <cdr:cNvSpPr/>
      </cdr:nvSpPr>
      <cdr:spPr>
        <a:xfrm xmlns:a="http://schemas.openxmlformats.org/drawingml/2006/main">
          <a:off x="304800" y="1162050"/>
          <a:ext cx="4000500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83975-FBA2-4014-8CB4-5E9D7BC31523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BEBFD-6792-4E01-9E3E-FCEB61750BC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3756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EC17E-2E01-4866-BF97-3B3E6E0341DB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24E0B-A786-4104-BC0D-57802CBA0E6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057042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講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img005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內容 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2.set &amp; rate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陣列解說 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套利部分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主講兩策略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</a:t>
            </a:r>
            <a:r>
              <a:rPr lang="en-US" altLang="zh-TW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convexity&amp;box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267150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因為</a:t>
            </a:r>
            <a:r>
              <a:rPr lang="en-US" altLang="zh-TW" dirty="0" smtClean="0"/>
              <a:t>put </a:t>
            </a:r>
            <a:r>
              <a:rPr lang="zh-TW" altLang="en-US" dirty="0" smtClean="0"/>
              <a:t>跟</a:t>
            </a:r>
            <a:r>
              <a:rPr lang="en-US" altLang="zh-TW" dirty="0" smtClean="0"/>
              <a:t>call </a:t>
            </a:r>
            <a:r>
              <a:rPr lang="zh-TW" altLang="en-US" dirty="0" smtClean="0"/>
              <a:t>的履約價必須相同</a:t>
            </a:r>
            <a:endParaRPr lang="en-US" altLang="zh-TW" dirty="0" smtClean="0"/>
          </a:p>
          <a:p>
            <a:r>
              <a:rPr lang="zh-TW" altLang="en-US" dirty="0" smtClean="0">
                <a:solidFill>
                  <a:srgbClr val="FF0000"/>
                </a:solidFill>
              </a:rPr>
              <a:t>所以每個價位都會找一遍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r>
              <a:rPr lang="en-US" altLang="zh-TW" dirty="0" smtClean="0">
                <a:solidFill>
                  <a:srgbClr val="FF0000"/>
                </a:solidFill>
              </a:rPr>
              <a:t/>
            </a:r>
            <a:br>
              <a:rPr lang="en-US" altLang="zh-TW" dirty="0" smtClean="0">
                <a:solidFill>
                  <a:srgbClr val="FF0000"/>
                </a:solidFill>
              </a:rPr>
            </a:br>
            <a:r>
              <a:rPr lang="en-US" altLang="zh-TW" dirty="0" smtClean="0">
                <a:solidFill>
                  <a:srgbClr val="FF0000"/>
                </a:solidFill>
              </a:rPr>
              <a:t>*****</a:t>
            </a:r>
            <a:r>
              <a:rPr lang="zh-TW" altLang="en-US" dirty="0" smtClean="0">
                <a:solidFill>
                  <a:srgbClr val="FF0000"/>
                </a:solidFill>
              </a:rPr>
              <a:t>列出</a:t>
            </a:r>
            <a:r>
              <a:rPr lang="en-US" altLang="zh-TW" dirty="0" smtClean="0">
                <a:solidFill>
                  <a:srgbClr val="FF0000"/>
                </a:solidFill>
              </a:rPr>
              <a:t>bull spread!!!!!!!!!</a:t>
            </a:r>
          </a:p>
          <a:p>
            <a:r>
              <a:rPr lang="zh-TW" altLang="en-US" dirty="0" smtClean="0">
                <a:solidFill>
                  <a:srgbClr val="FF0000"/>
                </a:solidFill>
              </a:rPr>
              <a:t>啊啊啊去螢光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r>
              <a:rPr lang="zh-TW" altLang="en-US" dirty="0" smtClean="0">
                <a:solidFill>
                  <a:srgbClr val="FF0000"/>
                </a:solidFill>
              </a:rPr>
              <a:t>然後</a:t>
            </a:r>
            <a:r>
              <a:rPr lang="en-US" altLang="zh-TW" dirty="0" smtClean="0">
                <a:solidFill>
                  <a:srgbClr val="FF0000"/>
                </a:solidFill>
              </a:rPr>
              <a:t>k</a:t>
            </a:r>
            <a:r>
              <a:rPr lang="zh-TW" altLang="en-US" dirty="0" smtClean="0">
                <a:solidFill>
                  <a:srgbClr val="FF0000"/>
                </a:solidFill>
              </a:rPr>
              <a:t>跟</a:t>
            </a:r>
            <a:r>
              <a:rPr lang="en-US" altLang="zh-TW" dirty="0" smtClean="0">
                <a:solidFill>
                  <a:srgbClr val="FF0000"/>
                </a:solidFill>
              </a:rPr>
              <a:t>x</a:t>
            </a:r>
            <a:r>
              <a:rPr lang="zh-TW" altLang="en-US" dirty="0" smtClean="0">
                <a:solidFill>
                  <a:srgbClr val="FF0000"/>
                </a:solidFill>
              </a:rPr>
              <a:t>統一唷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395773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540106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Don’t forget</a:t>
            </a:r>
            <a:r>
              <a:rPr lang="zh-TW" altLang="en-US" dirty="0" smtClean="0"/>
              <a:t>加上</a:t>
            </a:r>
            <a:r>
              <a:rPr lang="en-US" altLang="zh-TW" dirty="0" smtClean="0"/>
              <a:t>!!!!!!!! </a:t>
            </a:r>
            <a:r>
              <a:rPr lang="zh-TW" altLang="en-US" dirty="0" smtClean="0"/>
              <a:t>切割法</a:t>
            </a:r>
            <a:r>
              <a:rPr lang="en-US" altLang="zh-TW" dirty="0" smtClean="0"/>
              <a:t>QQQQQQQ</a:t>
            </a:r>
            <a:r>
              <a:rPr lang="zh-TW" altLang="en-US" dirty="0" smtClean="0"/>
              <a:t> 見手稿</a:t>
            </a:r>
            <a:r>
              <a:rPr lang="en-US" altLang="zh-TW" dirty="0" smtClean="0"/>
              <a:t>^_^</a:t>
            </a:r>
          </a:p>
          <a:p>
            <a:r>
              <a:rPr lang="en-US" altLang="zh-TW" dirty="0" smtClean="0"/>
              <a:t>Ask:</a:t>
            </a:r>
            <a:r>
              <a:rPr lang="zh-TW" altLang="en-US" dirty="0" smtClean="0"/>
              <a:t>第五步驟</a:t>
            </a:r>
            <a:r>
              <a:rPr lang="en-US" altLang="zh-TW" dirty="0" smtClean="0"/>
              <a:t>??? A:region</a:t>
            </a:r>
            <a:r>
              <a:rPr lang="zh-TW" altLang="en-US" dirty="0" smtClean="0"/>
              <a:t>擋死你</a:t>
            </a:r>
            <a:r>
              <a:rPr lang="en-US" altLang="zh-TW" dirty="0" smtClean="0"/>
              <a:t>!!!!!!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計算完買賣單成本後進入</a:t>
            </a:r>
            <a:r>
              <a:rPr lang="en-US" altLang="zh-TW" dirty="0" smtClean="0"/>
              <a:t>region</a:t>
            </a:r>
            <a:endParaRPr lang="en-US" altLang="zh-TW" dirty="0"/>
          </a:p>
          <a:p>
            <a:r>
              <a:rPr lang="zh-TW" altLang="en-US" dirty="0" smtClean="0"/>
              <a:t>先檔一個</a:t>
            </a:r>
            <a:r>
              <a:rPr lang="en-US" altLang="zh-TW" dirty="0" smtClean="0"/>
              <a:t>region</a:t>
            </a:r>
            <a:r>
              <a:rPr lang="zh-TW" altLang="en-US" dirty="0" smtClean="0"/>
              <a:t>在前面</a:t>
            </a:r>
            <a:endParaRPr lang="en-US" altLang="zh-TW" dirty="0" smtClean="0"/>
          </a:p>
          <a:p>
            <a:r>
              <a:rPr lang="zh-TW" altLang="en-US" dirty="0" smtClean="0"/>
              <a:t>執行最佳五檔</a:t>
            </a:r>
            <a:endParaRPr lang="en-US" altLang="zh-TW" dirty="0" smtClean="0"/>
          </a:p>
          <a:p>
            <a:r>
              <a:rPr lang="zh-TW" altLang="en-US" dirty="0" smtClean="0"/>
              <a:t>送出套利策略單</a:t>
            </a:r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014061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檔次 </a:t>
            </a:r>
            <a:r>
              <a:rPr lang="en-US" altLang="zh-TW" dirty="0" smtClean="0"/>
              <a:t>= </a:t>
            </a:r>
            <a:r>
              <a:rPr lang="zh-TW" altLang="en-US" dirty="0" smtClean="0"/>
              <a:t>價位 ***統一一個說法唷</a:t>
            </a:r>
            <a:endParaRPr lang="en-US" altLang="zh-TW" dirty="0" smtClean="0"/>
          </a:p>
          <a:p>
            <a:r>
              <a:rPr lang="en-US" altLang="zh-TW" dirty="0" smtClean="0"/>
              <a:t>Ask: Threads</a:t>
            </a:r>
            <a:r>
              <a:rPr lang="zh-TW" altLang="en-US" dirty="0" smtClean="0"/>
              <a:t>宣告上限是啥摸</a:t>
            </a:r>
            <a:r>
              <a:rPr lang="en-US" altLang="zh-TW" dirty="0" smtClean="0"/>
              <a:t>~?</a:t>
            </a:r>
            <a:r>
              <a:rPr lang="zh-TW" altLang="en-US" dirty="0" smtClean="0"/>
              <a:t> 合約總月數又是啥摸</a:t>
            </a:r>
            <a:r>
              <a:rPr lang="en-US" altLang="zh-TW" baseline="0" dirty="0" smtClean="0"/>
              <a:t>(A:</a:t>
            </a:r>
            <a:r>
              <a:rPr lang="zh-TW" altLang="en-US" baseline="0" dirty="0" smtClean="0"/>
              <a:t>如下啊</a:t>
            </a:r>
            <a:r>
              <a:rPr lang="en-US" altLang="zh-TW" baseline="0" dirty="0" smtClean="0"/>
              <a:t>)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Threads</a:t>
            </a:r>
            <a:r>
              <a:rPr lang="zh-TW" altLang="en-US" dirty="0" smtClean="0"/>
              <a:t>宣告上限</a:t>
            </a:r>
            <a:r>
              <a:rPr lang="en-US" altLang="zh-TW" dirty="0" smtClean="0"/>
              <a:t>:</a:t>
            </a:r>
          </a:p>
          <a:p>
            <a:r>
              <a:rPr lang="zh-TW" altLang="en-US" dirty="0" smtClean="0"/>
              <a:t>在使用</a:t>
            </a:r>
            <a:r>
              <a:rPr lang="en-US" altLang="zh-TW" dirty="0" err="1" smtClean="0"/>
              <a:t>cuda</a:t>
            </a:r>
            <a:r>
              <a:rPr lang="zh-TW" altLang="en-US" dirty="0" smtClean="0"/>
              <a:t>的時候</a:t>
            </a:r>
            <a:r>
              <a:rPr lang="en-US" altLang="zh-TW" dirty="0" smtClean="0"/>
              <a:t>,</a:t>
            </a:r>
            <a:r>
              <a:rPr lang="zh-TW" altLang="en-US" dirty="0" smtClean="0"/>
              <a:t>你可以宣告並決定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跟</a:t>
            </a:r>
            <a:r>
              <a:rPr lang="en-US" altLang="zh-TW" dirty="0" smtClean="0"/>
              <a:t>tread</a:t>
            </a:r>
            <a:r>
              <a:rPr lang="zh-TW" altLang="en-US" dirty="0" smtClean="0"/>
              <a:t>數量</a:t>
            </a:r>
            <a:endParaRPr lang="en-US" altLang="zh-TW" dirty="0" smtClean="0"/>
          </a:p>
          <a:p>
            <a:r>
              <a:rPr lang="zh-TW" altLang="en-US" dirty="0" smtClean="0"/>
              <a:t>而</a:t>
            </a:r>
            <a:r>
              <a:rPr lang="en-US" altLang="zh-TW" dirty="0" smtClean="0"/>
              <a:t>Thread</a:t>
            </a:r>
            <a:r>
              <a:rPr lang="zh-TW" altLang="en-US" dirty="0" smtClean="0"/>
              <a:t>的宣告上限指的就是</a:t>
            </a:r>
            <a:r>
              <a:rPr lang="en-US" altLang="zh-TW" dirty="0" smtClean="0"/>
              <a:t>,</a:t>
            </a:r>
            <a:r>
              <a:rPr lang="zh-TW" altLang="en-US" dirty="0" smtClean="0"/>
              <a:t>一個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內的</a:t>
            </a:r>
            <a:r>
              <a:rPr lang="en-US" altLang="zh-TW" dirty="0" smtClean="0"/>
              <a:t>thread</a:t>
            </a:r>
            <a:r>
              <a:rPr lang="zh-TW" altLang="en-US" dirty="0" smtClean="0"/>
              <a:t>數量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假如說我們宣告</a:t>
            </a:r>
            <a:r>
              <a:rPr lang="en-US" altLang="zh-TW" dirty="0" smtClean="0"/>
              <a:t>thread</a:t>
            </a:r>
            <a:r>
              <a:rPr lang="zh-TW" altLang="en-US" dirty="0" smtClean="0"/>
              <a:t>數量為</a:t>
            </a:r>
            <a:r>
              <a:rPr lang="en-US" altLang="zh-TW" dirty="0" smtClean="0"/>
              <a:t>10</a:t>
            </a:r>
          </a:p>
          <a:p>
            <a:r>
              <a:rPr lang="zh-TW" altLang="en-US" dirty="0" smtClean="0"/>
              <a:t>而現在有</a:t>
            </a:r>
            <a:r>
              <a:rPr lang="en-US" altLang="zh-TW" dirty="0" smtClean="0"/>
              <a:t>11</a:t>
            </a:r>
            <a:r>
              <a:rPr lang="zh-TW" altLang="en-US" dirty="0" smtClean="0"/>
              <a:t>份工作</a:t>
            </a:r>
            <a:r>
              <a:rPr lang="en-US" altLang="zh-TW" dirty="0" smtClean="0"/>
              <a:t>,</a:t>
            </a:r>
            <a:r>
              <a:rPr lang="zh-TW" altLang="en-US" dirty="0" smtClean="0"/>
              <a:t>第</a:t>
            </a:r>
            <a:r>
              <a:rPr lang="en-US" altLang="zh-TW" dirty="0" smtClean="0"/>
              <a:t>1</a:t>
            </a:r>
            <a:r>
              <a:rPr lang="zh-TW" altLang="en-US" dirty="0" smtClean="0"/>
              <a:t>到</a:t>
            </a:r>
            <a:r>
              <a:rPr lang="en-US" altLang="zh-TW" dirty="0" smtClean="0"/>
              <a:t>10</a:t>
            </a:r>
            <a:r>
              <a:rPr lang="zh-TW" altLang="en-US" dirty="0" smtClean="0"/>
              <a:t>分就會由</a:t>
            </a:r>
            <a:r>
              <a:rPr lang="en-US" altLang="zh-TW" dirty="0" smtClean="0"/>
              <a:t>block0</a:t>
            </a:r>
            <a:r>
              <a:rPr lang="zh-TW" altLang="en-US" dirty="0" smtClean="0"/>
              <a:t>中的</a:t>
            </a:r>
            <a:r>
              <a:rPr lang="en-US" altLang="zh-TW" dirty="0" smtClean="0"/>
              <a:t>10</a:t>
            </a:r>
            <a:r>
              <a:rPr lang="zh-TW" altLang="en-US" dirty="0" smtClean="0"/>
              <a:t>個</a:t>
            </a:r>
            <a:r>
              <a:rPr lang="en-US" altLang="zh-TW" dirty="0" smtClean="0"/>
              <a:t>thread</a:t>
            </a:r>
            <a:r>
              <a:rPr lang="zh-TW" altLang="en-US" dirty="0" smtClean="0"/>
              <a:t>來負責做</a:t>
            </a:r>
            <a:endParaRPr lang="en-US" altLang="zh-TW" dirty="0" smtClean="0"/>
          </a:p>
          <a:p>
            <a:r>
              <a:rPr lang="zh-TW" altLang="en-US" dirty="0" smtClean="0"/>
              <a:t>我們知道一個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中就只有</a:t>
            </a:r>
            <a:r>
              <a:rPr lang="en-US" altLang="zh-TW" dirty="0" smtClean="0"/>
              <a:t>10</a:t>
            </a:r>
            <a:r>
              <a:rPr lang="zh-TW" altLang="en-US" dirty="0" smtClean="0"/>
              <a:t>個</a:t>
            </a:r>
            <a:r>
              <a:rPr lang="en-US" altLang="zh-TW" dirty="0" smtClean="0"/>
              <a:t>thread</a:t>
            </a:r>
          </a:p>
          <a:p>
            <a:r>
              <a:rPr lang="zh-TW" altLang="en-US" dirty="0" smtClean="0"/>
              <a:t>所以第</a:t>
            </a:r>
            <a:r>
              <a:rPr lang="en-US" altLang="zh-TW" dirty="0" smtClean="0"/>
              <a:t>11</a:t>
            </a:r>
            <a:r>
              <a:rPr lang="zh-TW" altLang="en-US" dirty="0" smtClean="0"/>
              <a:t>份工作就會由</a:t>
            </a:r>
            <a:r>
              <a:rPr lang="en-US" altLang="zh-TW" dirty="0" smtClean="0"/>
              <a:t>block1</a:t>
            </a:r>
            <a:r>
              <a:rPr lang="zh-TW" altLang="en-US" dirty="0" smtClean="0"/>
              <a:t>中的</a:t>
            </a:r>
            <a:r>
              <a:rPr lang="en-US" altLang="zh-TW" dirty="0" smtClean="0"/>
              <a:t>thread0</a:t>
            </a:r>
            <a:r>
              <a:rPr lang="zh-TW" altLang="en-US" dirty="0" smtClean="0"/>
              <a:t>來做</a:t>
            </a:r>
            <a:r>
              <a:rPr lang="en-US" altLang="zh-TW" dirty="0" smtClean="0"/>
              <a:t>~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(</a:t>
            </a:r>
            <a:r>
              <a:rPr lang="zh-TW" altLang="en-US" dirty="0" smtClean="0"/>
              <a:t>在切割的時候只能看到自己的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bid</a:t>
            </a:r>
          </a:p>
          <a:p>
            <a:r>
              <a:rPr lang="zh-TW" altLang="en-US" dirty="0" smtClean="0"/>
              <a:t> 順從一個順序看到 </a:t>
            </a:r>
            <a:r>
              <a:rPr lang="en-US" altLang="zh-TW" dirty="0" smtClean="0"/>
              <a:t>1</a:t>
            </a:r>
            <a:r>
              <a:rPr lang="zh-TW" altLang="en-US" dirty="0" smtClean="0"/>
              <a:t>看</a:t>
            </a:r>
            <a:r>
              <a:rPr lang="en-US" altLang="zh-TW" dirty="0" smtClean="0"/>
              <a:t>1 2</a:t>
            </a:r>
            <a:r>
              <a:rPr lang="zh-TW" altLang="en-US" dirty="0" smtClean="0"/>
              <a:t>看</a:t>
            </a:r>
            <a:r>
              <a:rPr lang="en-US" altLang="zh-TW" dirty="0" smtClean="0"/>
              <a:t>2</a:t>
            </a:r>
          </a:p>
          <a:p>
            <a:r>
              <a:rPr lang="zh-TW" altLang="en-US" dirty="0" smtClean="0"/>
              <a:t> 看不到別人</a:t>
            </a:r>
            <a:r>
              <a:rPr lang="en-US" altLang="zh-TW" dirty="0" smtClean="0"/>
              <a:t>)</a:t>
            </a:r>
          </a:p>
          <a:p>
            <a:r>
              <a:rPr lang="zh-TW" altLang="en-US" dirty="0" smtClean="0"/>
              <a:t>所以必須知道此策略被切成幾分</a:t>
            </a:r>
            <a:endParaRPr lang="en-US" altLang="zh-TW" dirty="0" smtClean="0"/>
          </a:p>
          <a:p>
            <a:r>
              <a:rPr lang="zh-TW" altLang="en-US" dirty="0" smtClean="0"/>
              <a:t>若有</a:t>
            </a:r>
            <a:r>
              <a:rPr lang="en-US" altLang="zh-TW" dirty="0" smtClean="0"/>
              <a:t>10</a:t>
            </a:r>
            <a:r>
              <a:rPr lang="zh-TW" altLang="en-US" dirty="0" smtClean="0"/>
              <a:t>個</a:t>
            </a:r>
            <a:r>
              <a:rPr lang="en-US" altLang="zh-TW" dirty="0" smtClean="0"/>
              <a:t>thread</a:t>
            </a:r>
          </a:p>
          <a:p>
            <a:r>
              <a:rPr lang="en-US" altLang="zh-TW" dirty="0" smtClean="0"/>
              <a:t>11</a:t>
            </a:r>
            <a:r>
              <a:rPr lang="zh-TW" altLang="en-US" dirty="0" smtClean="0"/>
              <a:t>個就是</a:t>
            </a:r>
            <a:r>
              <a:rPr lang="en-US" altLang="zh-TW" dirty="0" smtClean="0"/>
              <a:t>block1thread0</a:t>
            </a:r>
            <a:r>
              <a:rPr lang="zh-TW" altLang="en-US" dirty="0" smtClean="0"/>
              <a:t>來做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合約總月數</a:t>
            </a:r>
            <a:r>
              <a:rPr lang="en-US" altLang="zh-TW" dirty="0" smtClean="0"/>
              <a:t>:</a:t>
            </a:r>
          </a:p>
          <a:p>
            <a:r>
              <a:rPr lang="zh-TW" altLang="en-US" dirty="0" smtClean="0"/>
              <a:t>指數交易不會只有當月期</a:t>
            </a:r>
            <a:endParaRPr lang="en-US" altLang="zh-TW" dirty="0" smtClean="0"/>
          </a:p>
          <a:p>
            <a:r>
              <a:rPr lang="zh-TW" altLang="en-US" dirty="0" smtClean="0"/>
              <a:t>還有近月其跟遠月期</a:t>
            </a:r>
            <a:endParaRPr lang="en-US" altLang="zh-TW" dirty="0" smtClean="0"/>
          </a:p>
          <a:p>
            <a:r>
              <a:rPr lang="zh-TW" altLang="en-US" dirty="0" smtClean="0"/>
              <a:t>我們交易這天剛好有六個月的期貨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13499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準備一下</a:t>
            </a:r>
            <a:r>
              <a:rPr lang="en-US" altLang="zh-TW" dirty="0" smtClean="0"/>
              <a:t>max</a:t>
            </a:r>
            <a:r>
              <a:rPr lang="zh-TW" altLang="en-US" dirty="0" smtClean="0"/>
              <a:t>解釋方法</a:t>
            </a:r>
            <a:r>
              <a:rPr lang="en-US" altLang="zh-TW" dirty="0" smtClean="0"/>
              <a:t>!!!!!! </a:t>
            </a:r>
            <a:r>
              <a:rPr lang="zh-TW" altLang="en-US" dirty="0" smtClean="0"/>
              <a:t>陣列</a:t>
            </a:r>
            <a:r>
              <a:rPr lang="en-US" altLang="zh-TW" dirty="0" smtClean="0"/>
              <a:t>Q________________Q!!</a:t>
            </a:r>
          </a:p>
          <a:p>
            <a:r>
              <a:rPr lang="zh-TW" altLang="en-US" dirty="0" smtClean="0"/>
              <a:t>就是</a:t>
            </a:r>
            <a:r>
              <a:rPr lang="en-US" altLang="zh-TW" dirty="0" smtClean="0"/>
              <a:t>5600 5700 5800 </a:t>
            </a:r>
            <a:r>
              <a:rPr lang="zh-TW" altLang="en-US" dirty="0" smtClean="0"/>
              <a:t>之前有畫過圖那個 威辰手稿</a:t>
            </a:r>
            <a:r>
              <a:rPr lang="en-US" altLang="zh-TW" dirty="0" smtClean="0"/>
              <a:t>!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733320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為了分配</a:t>
            </a:r>
            <a:r>
              <a:rPr lang="en-US" altLang="zh-TW" dirty="0" smtClean="0"/>
              <a:t>threads</a:t>
            </a:r>
            <a:r>
              <a:rPr lang="zh-TW" altLang="en-US" dirty="0" smtClean="0"/>
              <a:t>的數量給五個策略</a:t>
            </a:r>
            <a:r>
              <a:rPr lang="en-US" altLang="zh-TW" dirty="0" smtClean="0"/>
              <a:t>,</a:t>
            </a:r>
            <a:r>
              <a:rPr lang="zh-TW" altLang="en-US" dirty="0" smtClean="0"/>
              <a:t>所以我們需要知道各策略的組合總數</a:t>
            </a:r>
            <a:endParaRPr lang="en-US" altLang="zh-TW" dirty="0" smtClean="0"/>
          </a:p>
          <a:p>
            <a:r>
              <a:rPr lang="zh-TW" altLang="en-US" dirty="0" smtClean="0"/>
              <a:t>也就是說這個策略在固定的價位檔次下</a:t>
            </a:r>
            <a:r>
              <a:rPr lang="en-US" altLang="zh-TW" dirty="0" smtClean="0"/>
              <a:t>,</a:t>
            </a:r>
            <a:r>
              <a:rPr lang="zh-TW" altLang="en-US" dirty="0" smtClean="0"/>
              <a:t>會有幾種不同的策略組合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***提一下</a:t>
            </a:r>
            <a:r>
              <a:rPr lang="en-US" altLang="zh-TW" dirty="0" smtClean="0"/>
              <a:t>set</a:t>
            </a:r>
            <a:r>
              <a:rPr lang="zh-TW" altLang="en-US" dirty="0" smtClean="0"/>
              <a:t>後面是</a:t>
            </a:r>
            <a:r>
              <a:rPr lang="en-US" altLang="zh-TW" dirty="0" smtClean="0"/>
              <a:t>Dynamic programming</a:t>
            </a:r>
            <a:r>
              <a:rPr lang="zh-TW" altLang="en-US" dirty="0" smtClean="0"/>
              <a:t>的東西之後才會用到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103122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哈哈哈哈哈用老師的必勝</a:t>
            </a:r>
            <a:endParaRPr lang="en-US" altLang="zh-TW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以買權為例</a:t>
            </a:r>
            <a:r>
              <a:rPr lang="en-US" altLang="zh-TW" dirty="0" smtClean="0"/>
              <a:t>,</a:t>
            </a:r>
            <a:r>
              <a:rPr lang="zh-TW" altLang="zh-TW" dirty="0" smtClean="0"/>
              <a:t>蝶狀價差包含三種不同履約價的買權組合，同時買進</a:t>
            </a:r>
            <a:r>
              <a:rPr lang="en-US" altLang="zh-TW" dirty="0" smtClean="0"/>
              <a:t>w</a:t>
            </a:r>
            <a:r>
              <a:rPr lang="zh-TW" altLang="zh-TW" dirty="0" smtClean="0"/>
              <a:t>單位</a:t>
            </a:r>
            <a:r>
              <a:rPr lang="en-US" altLang="zh-TW" dirty="0" smtClean="0"/>
              <a:t>,</a:t>
            </a:r>
            <a:r>
              <a:rPr lang="zh-TW" altLang="en-US" dirty="0" smtClean="0"/>
              <a:t>履約價為</a:t>
            </a:r>
            <a:r>
              <a:rPr lang="en-US" altLang="zh-TW" dirty="0" smtClean="0"/>
              <a:t>X1</a:t>
            </a:r>
            <a:r>
              <a:rPr lang="zh-TW" altLang="en-US" dirty="0" smtClean="0"/>
              <a:t>的買權</a:t>
            </a:r>
            <a:r>
              <a:rPr lang="en-US" altLang="zh-TW" dirty="0" smtClean="0"/>
              <a:t>,</a:t>
            </a:r>
            <a:r>
              <a:rPr lang="zh-TW" altLang="zh-TW" dirty="0" smtClean="0"/>
              <a:t>及</a:t>
            </a:r>
            <a:r>
              <a:rPr lang="en-US" altLang="zh-TW" dirty="0" smtClean="0"/>
              <a:t>(1-w)</a:t>
            </a:r>
            <a:r>
              <a:rPr lang="zh-TW" altLang="zh-TW" dirty="0" smtClean="0"/>
              <a:t>單位履約價</a:t>
            </a:r>
            <a:r>
              <a:rPr lang="zh-TW" altLang="en-US" dirty="0" smtClean="0"/>
              <a:t>為</a:t>
            </a:r>
            <a:r>
              <a:rPr lang="en-US" altLang="zh-TW" dirty="0" smtClean="0"/>
              <a:t>X3</a:t>
            </a:r>
            <a:r>
              <a:rPr lang="zh-TW" altLang="en-US" dirty="0" smtClean="0"/>
              <a:t>的</a:t>
            </a:r>
            <a:r>
              <a:rPr lang="zh-TW" altLang="zh-TW" dirty="0" smtClean="0"/>
              <a:t>買權</a:t>
            </a:r>
            <a:r>
              <a:rPr lang="zh-TW" altLang="en-US" dirty="0" smtClean="0"/>
              <a:t> </a:t>
            </a:r>
            <a:r>
              <a:rPr lang="zh-TW" altLang="zh-TW" dirty="0" smtClean="0"/>
              <a:t>並賣出一單位履約價為</a:t>
            </a:r>
            <a:r>
              <a:rPr lang="en-US" altLang="zh-TW" dirty="0" smtClean="0"/>
              <a:t>X2</a:t>
            </a:r>
            <a:r>
              <a:rPr lang="zh-TW" altLang="zh-TW" dirty="0" smtClean="0"/>
              <a:t>的買權，其中</a:t>
            </a:r>
            <a:r>
              <a:rPr lang="en-US" altLang="zh-TW" dirty="0" smtClean="0"/>
              <a:t>X1&lt;X2&lt;X3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278019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左側</a:t>
            </a:r>
            <a:r>
              <a:rPr lang="en-US" altLang="zh-TW" dirty="0" smtClean="0"/>
              <a:t>+</a:t>
            </a:r>
            <a:r>
              <a:rPr lang="zh-TW" altLang="en-US" dirty="0" smtClean="0"/>
              <a:t>上委買或委賣較清楚唷</a:t>
            </a:r>
            <a:r>
              <a:rPr lang="en-US" altLang="zh-TW" dirty="0" smtClean="0"/>
              <a:t>~~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699374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21690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24E0B-A786-4104-BC0D-57802CBA0E68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85133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16624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380001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28542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416636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77994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6640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42667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086015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16060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361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58862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6C500-7424-42DD-9F64-572CE17442FC}" type="datetimeFigureOut">
              <a:rPr lang="zh-TW" altLang="en-US" smtClean="0"/>
              <a:pPr/>
              <a:t>2013/8/20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1F1A5-E241-4943-AEAE-FA39A438FD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21858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20130820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07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各策略的組合總數</a:t>
            </a:r>
            <a:endParaRPr lang="en-US" altLang="zh-TW" dirty="0" smtClean="0"/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8229600" cy="517403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 sz="2400" b="1" dirty="0"/>
              <a:t>Convexity of Option Prices</a:t>
            </a:r>
            <a:endParaRPr lang="en-US" altLang="zh-TW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/>
              <a:t>If C and P is a rationally determined American call and put price, then C and P is convex function of its exercise price (K)</a:t>
            </a:r>
            <a:br>
              <a:rPr lang="en-US" altLang="zh-TW" sz="2400" dirty="0" smtClean="0"/>
            </a:b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400" dirty="0" smtClean="0"/>
              <a:t>          three otherwise identical calls with strike prices</a:t>
            </a:r>
            <a:br>
              <a:rPr lang="en-US" altLang="zh-TW" sz="2400" dirty="0" smtClean="0"/>
            </a:br>
            <a:r>
              <a:rPr lang="en-US" altLang="zh-TW" sz="2400" dirty="0" smtClean="0"/>
              <a:t>Where</a:t>
            </a:r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/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/>
              <a:t>Remark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The above arguments can also be applied to European options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3697768"/>
              </p:ext>
            </p:extLst>
          </p:nvPr>
        </p:nvGraphicFramePr>
        <p:xfrm>
          <a:off x="2830513" y="2646363"/>
          <a:ext cx="2835275" cy="422275"/>
        </p:xfrm>
        <a:graphic>
          <a:graphicData uri="http://schemas.openxmlformats.org/presentationml/2006/ole">
            <p:oleObj spid="_x0000_s3106" name="方程式" r:id="rId4" imgW="1536480" imgH="228600" progId="Equation.3">
              <p:embed/>
            </p:oleObj>
          </a:graphicData>
        </a:graphic>
      </p:graphicFrame>
      <p:graphicFrame>
        <p:nvGraphicFramePr>
          <p:cNvPr id="205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2624001"/>
              </p:ext>
            </p:extLst>
          </p:nvPr>
        </p:nvGraphicFramePr>
        <p:xfrm>
          <a:off x="2833688" y="3205286"/>
          <a:ext cx="2828925" cy="439738"/>
        </p:xfrm>
        <a:graphic>
          <a:graphicData uri="http://schemas.openxmlformats.org/presentationml/2006/ole">
            <p:oleObj spid="_x0000_s3107" name="方程式" r:id="rId5" imgW="1473120" imgH="228600" progId="Equation.3">
              <p:embed/>
            </p:oleObj>
          </a:graphicData>
        </a:graphic>
      </p:graphicFrame>
      <p:graphicFrame>
        <p:nvGraphicFramePr>
          <p:cNvPr id="205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0750691"/>
              </p:ext>
            </p:extLst>
          </p:nvPr>
        </p:nvGraphicFramePr>
        <p:xfrm>
          <a:off x="7288213" y="3698875"/>
          <a:ext cx="1408112" cy="377825"/>
        </p:xfrm>
        <a:graphic>
          <a:graphicData uri="http://schemas.openxmlformats.org/presentationml/2006/ole">
            <p:oleObj spid="_x0000_s3108" name="方程式" r:id="rId6" imgW="850680" imgH="228600" progId="Equation.3">
              <p:embed/>
            </p:oleObj>
          </a:graphicData>
        </a:graphic>
      </p:graphicFrame>
      <p:graphicFrame>
        <p:nvGraphicFramePr>
          <p:cNvPr id="205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6993384"/>
              </p:ext>
            </p:extLst>
          </p:nvPr>
        </p:nvGraphicFramePr>
        <p:xfrm>
          <a:off x="1836738" y="4560888"/>
          <a:ext cx="2514600" cy="381000"/>
        </p:xfrm>
        <a:graphic>
          <a:graphicData uri="http://schemas.openxmlformats.org/presentationml/2006/ole">
            <p:oleObj spid="_x0000_s3109" name="方程式" r:id="rId7" imgW="1511280" imgH="228600" progId="Equation.3">
              <p:embed/>
            </p:oleObj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119813" y="5876925"/>
            <a:ext cx="30241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/>
              <a:t>Robert C Merton (1973)</a:t>
            </a:r>
          </a:p>
        </p:txBody>
      </p:sp>
    </p:spTree>
    <p:extLst>
      <p:ext uri="{BB962C8B-B14F-4D97-AF65-F5344CB8AC3E}">
        <p14:creationId xmlns:p14="http://schemas.microsoft.com/office/powerpoint/2010/main" xmlns="" val="4127467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Convexity of Option Prices </a:t>
            </a:r>
            <a:r>
              <a:rPr lang="zh-TW" altLang="en-US" dirty="0" smtClean="0"/>
              <a:t>規律性</a:t>
            </a:r>
          </a:p>
        </p:txBody>
      </p:sp>
      <p:grpSp>
        <p:nvGrpSpPr>
          <p:cNvPr id="88067" name="Group 3"/>
          <p:cNvGrpSpPr>
            <a:grpSpLocks/>
          </p:cNvGrpSpPr>
          <p:nvPr/>
        </p:nvGrpSpPr>
        <p:grpSpPr bwMode="auto">
          <a:xfrm>
            <a:off x="611188" y="3141663"/>
            <a:ext cx="679450" cy="1187450"/>
            <a:chOff x="930" y="1434"/>
            <a:chExt cx="428" cy="748"/>
          </a:xfrm>
        </p:grpSpPr>
        <p:sp>
          <p:nvSpPr>
            <p:cNvPr id="88068" name="Text Box 4"/>
            <p:cNvSpPr txBox="1">
              <a:spLocks noChangeArrowheads="1"/>
            </p:cNvSpPr>
            <p:nvPr/>
          </p:nvSpPr>
          <p:spPr bwMode="auto">
            <a:xfrm>
              <a:off x="930" y="1434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0</a:t>
              </a:r>
            </a:p>
          </p:txBody>
        </p:sp>
        <p:sp>
          <p:nvSpPr>
            <p:cNvPr id="88069" name="Text Box 5"/>
            <p:cNvSpPr txBox="1">
              <a:spLocks noChangeArrowheads="1"/>
            </p:cNvSpPr>
            <p:nvPr/>
          </p:nvSpPr>
          <p:spPr bwMode="auto">
            <a:xfrm>
              <a:off x="930" y="1684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1</a:t>
              </a:r>
            </a:p>
          </p:txBody>
        </p:sp>
        <p:sp>
          <p:nvSpPr>
            <p:cNvPr id="88070" name="Text Box 6"/>
            <p:cNvSpPr txBox="1">
              <a:spLocks noChangeArrowheads="1"/>
            </p:cNvSpPr>
            <p:nvPr/>
          </p:nvSpPr>
          <p:spPr bwMode="auto">
            <a:xfrm>
              <a:off x="930" y="1933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  <p:sp>
          <p:nvSpPr>
            <p:cNvPr id="88071" name="Text Box 7"/>
            <p:cNvSpPr txBox="1">
              <a:spLocks noChangeArrowheads="1"/>
            </p:cNvSpPr>
            <p:nvPr/>
          </p:nvSpPr>
          <p:spPr bwMode="auto">
            <a:xfrm>
              <a:off x="1144" y="1434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0</a:t>
              </a:r>
            </a:p>
          </p:txBody>
        </p:sp>
        <p:sp>
          <p:nvSpPr>
            <p:cNvPr id="88072" name="Text Box 8"/>
            <p:cNvSpPr txBox="1">
              <a:spLocks noChangeArrowheads="1"/>
            </p:cNvSpPr>
            <p:nvPr/>
          </p:nvSpPr>
          <p:spPr bwMode="auto">
            <a:xfrm>
              <a:off x="1144" y="1684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1</a:t>
              </a:r>
            </a:p>
          </p:txBody>
        </p:sp>
        <p:sp>
          <p:nvSpPr>
            <p:cNvPr id="88073" name="Text Box 9"/>
            <p:cNvSpPr txBox="1">
              <a:spLocks noChangeArrowheads="1"/>
            </p:cNvSpPr>
            <p:nvPr/>
          </p:nvSpPr>
          <p:spPr bwMode="auto">
            <a:xfrm>
              <a:off x="1144" y="1933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</p:grpSp>
      <p:grpSp>
        <p:nvGrpSpPr>
          <p:cNvPr id="88074" name="Group 10"/>
          <p:cNvGrpSpPr>
            <a:grpSpLocks/>
          </p:cNvGrpSpPr>
          <p:nvPr/>
        </p:nvGrpSpPr>
        <p:grpSpPr bwMode="auto">
          <a:xfrm>
            <a:off x="611188" y="3141663"/>
            <a:ext cx="698500" cy="1187450"/>
            <a:chOff x="930" y="1434"/>
            <a:chExt cx="440" cy="748"/>
          </a:xfrm>
        </p:grpSpPr>
        <p:sp>
          <p:nvSpPr>
            <p:cNvPr id="88075" name="Text Box 11"/>
            <p:cNvSpPr txBox="1">
              <a:spLocks noChangeArrowheads="1"/>
            </p:cNvSpPr>
            <p:nvPr/>
          </p:nvSpPr>
          <p:spPr bwMode="auto">
            <a:xfrm>
              <a:off x="1156" y="1434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88076" name="Text Box 12"/>
            <p:cNvSpPr txBox="1">
              <a:spLocks noChangeArrowheads="1"/>
            </p:cNvSpPr>
            <p:nvPr/>
          </p:nvSpPr>
          <p:spPr bwMode="auto">
            <a:xfrm>
              <a:off x="930" y="1684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8077" name="Text Box 13"/>
            <p:cNvSpPr txBox="1">
              <a:spLocks noChangeArrowheads="1"/>
            </p:cNvSpPr>
            <p:nvPr/>
          </p:nvSpPr>
          <p:spPr bwMode="auto">
            <a:xfrm>
              <a:off x="1156" y="1933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2</a:t>
              </a:r>
            </a:p>
          </p:txBody>
        </p:sp>
      </p:grpSp>
      <p:sp>
        <p:nvSpPr>
          <p:cNvPr id="88078" name="Text Box 14"/>
          <p:cNvSpPr txBox="1">
            <a:spLocks noChangeArrowheads="1"/>
          </p:cNvSpPr>
          <p:nvPr/>
        </p:nvSpPr>
        <p:spPr bwMode="auto">
          <a:xfrm>
            <a:off x="1598613" y="3502025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1</a:t>
            </a:r>
          </a:p>
        </p:txBody>
      </p:sp>
      <p:grpSp>
        <p:nvGrpSpPr>
          <p:cNvPr id="88079" name="Group 15"/>
          <p:cNvGrpSpPr>
            <a:grpSpLocks/>
          </p:cNvGrpSpPr>
          <p:nvPr/>
        </p:nvGrpSpPr>
        <p:grpSpPr bwMode="auto">
          <a:xfrm>
            <a:off x="3852863" y="2997200"/>
            <a:ext cx="679450" cy="1584325"/>
            <a:chOff x="930" y="2251"/>
            <a:chExt cx="428" cy="998"/>
          </a:xfrm>
        </p:grpSpPr>
        <p:sp>
          <p:nvSpPr>
            <p:cNvPr id="88080" name="Text Box 16"/>
            <p:cNvSpPr txBox="1">
              <a:spLocks noChangeArrowheads="1"/>
            </p:cNvSpPr>
            <p:nvPr/>
          </p:nvSpPr>
          <p:spPr bwMode="auto">
            <a:xfrm>
              <a:off x="930" y="3000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3</a:t>
              </a:r>
            </a:p>
          </p:txBody>
        </p:sp>
        <p:sp>
          <p:nvSpPr>
            <p:cNvPr id="88081" name="Text Box 17"/>
            <p:cNvSpPr txBox="1">
              <a:spLocks noChangeArrowheads="1"/>
            </p:cNvSpPr>
            <p:nvPr/>
          </p:nvSpPr>
          <p:spPr bwMode="auto">
            <a:xfrm>
              <a:off x="1144" y="3000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3</a:t>
              </a:r>
            </a:p>
          </p:txBody>
        </p:sp>
        <p:sp>
          <p:nvSpPr>
            <p:cNvPr id="88082" name="Text Box 18"/>
            <p:cNvSpPr txBox="1">
              <a:spLocks noChangeArrowheads="1"/>
            </p:cNvSpPr>
            <p:nvPr/>
          </p:nvSpPr>
          <p:spPr bwMode="auto">
            <a:xfrm>
              <a:off x="930" y="2251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0</a:t>
              </a:r>
            </a:p>
          </p:txBody>
        </p:sp>
        <p:sp>
          <p:nvSpPr>
            <p:cNvPr id="88083" name="Text Box 19"/>
            <p:cNvSpPr txBox="1">
              <a:spLocks noChangeArrowheads="1"/>
            </p:cNvSpPr>
            <p:nvPr/>
          </p:nvSpPr>
          <p:spPr bwMode="auto">
            <a:xfrm>
              <a:off x="930" y="2501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1</a:t>
              </a:r>
            </a:p>
          </p:txBody>
        </p:sp>
        <p:sp>
          <p:nvSpPr>
            <p:cNvPr id="88084" name="Text Box 20"/>
            <p:cNvSpPr txBox="1">
              <a:spLocks noChangeArrowheads="1"/>
            </p:cNvSpPr>
            <p:nvPr/>
          </p:nvSpPr>
          <p:spPr bwMode="auto">
            <a:xfrm>
              <a:off x="930" y="2750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  <p:sp>
          <p:nvSpPr>
            <p:cNvPr id="88085" name="Text Box 21"/>
            <p:cNvSpPr txBox="1">
              <a:spLocks noChangeArrowheads="1"/>
            </p:cNvSpPr>
            <p:nvPr/>
          </p:nvSpPr>
          <p:spPr bwMode="auto">
            <a:xfrm>
              <a:off x="1144" y="2251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0</a:t>
              </a:r>
            </a:p>
          </p:txBody>
        </p:sp>
        <p:sp>
          <p:nvSpPr>
            <p:cNvPr id="88086" name="Text Box 22"/>
            <p:cNvSpPr txBox="1">
              <a:spLocks noChangeArrowheads="1"/>
            </p:cNvSpPr>
            <p:nvPr/>
          </p:nvSpPr>
          <p:spPr bwMode="auto">
            <a:xfrm>
              <a:off x="1144" y="2501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1</a:t>
              </a:r>
            </a:p>
          </p:txBody>
        </p:sp>
        <p:sp>
          <p:nvSpPr>
            <p:cNvPr id="88087" name="Text Box 23"/>
            <p:cNvSpPr txBox="1">
              <a:spLocks noChangeArrowheads="1"/>
            </p:cNvSpPr>
            <p:nvPr/>
          </p:nvSpPr>
          <p:spPr bwMode="auto">
            <a:xfrm>
              <a:off x="1144" y="2750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</p:grpSp>
      <p:grpSp>
        <p:nvGrpSpPr>
          <p:cNvPr id="88088" name="Group 24"/>
          <p:cNvGrpSpPr>
            <a:grpSpLocks/>
          </p:cNvGrpSpPr>
          <p:nvPr/>
        </p:nvGrpSpPr>
        <p:grpSpPr bwMode="auto">
          <a:xfrm>
            <a:off x="3852863" y="2997200"/>
            <a:ext cx="698500" cy="1187450"/>
            <a:chOff x="930" y="1434"/>
            <a:chExt cx="440" cy="748"/>
          </a:xfrm>
        </p:grpSpPr>
        <p:sp>
          <p:nvSpPr>
            <p:cNvPr id="88089" name="Text Box 25"/>
            <p:cNvSpPr txBox="1">
              <a:spLocks noChangeArrowheads="1"/>
            </p:cNvSpPr>
            <p:nvPr/>
          </p:nvSpPr>
          <p:spPr bwMode="auto">
            <a:xfrm>
              <a:off x="1156" y="1434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88090" name="Text Box 26"/>
            <p:cNvSpPr txBox="1">
              <a:spLocks noChangeArrowheads="1"/>
            </p:cNvSpPr>
            <p:nvPr/>
          </p:nvSpPr>
          <p:spPr bwMode="auto">
            <a:xfrm>
              <a:off x="930" y="1684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8091" name="Text Box 27"/>
            <p:cNvSpPr txBox="1">
              <a:spLocks noChangeArrowheads="1"/>
            </p:cNvSpPr>
            <p:nvPr/>
          </p:nvSpPr>
          <p:spPr bwMode="auto">
            <a:xfrm>
              <a:off x="1156" y="1933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88092" name="Group 28"/>
          <p:cNvGrpSpPr>
            <a:grpSpLocks/>
          </p:cNvGrpSpPr>
          <p:nvPr/>
        </p:nvGrpSpPr>
        <p:grpSpPr bwMode="auto">
          <a:xfrm>
            <a:off x="3851275" y="2997200"/>
            <a:ext cx="698500" cy="1584325"/>
            <a:chOff x="2077" y="2840"/>
            <a:chExt cx="440" cy="998"/>
          </a:xfrm>
        </p:grpSpPr>
        <p:sp>
          <p:nvSpPr>
            <p:cNvPr id="88093" name="Text Box 29"/>
            <p:cNvSpPr txBox="1">
              <a:spLocks noChangeArrowheads="1"/>
            </p:cNvSpPr>
            <p:nvPr/>
          </p:nvSpPr>
          <p:spPr bwMode="auto">
            <a:xfrm>
              <a:off x="2303" y="2840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88094" name="Text Box 30"/>
            <p:cNvSpPr txBox="1">
              <a:spLocks noChangeArrowheads="1"/>
            </p:cNvSpPr>
            <p:nvPr/>
          </p:nvSpPr>
          <p:spPr bwMode="auto">
            <a:xfrm>
              <a:off x="2077" y="3090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8095" name="Text Box 31"/>
            <p:cNvSpPr txBox="1">
              <a:spLocks noChangeArrowheads="1"/>
            </p:cNvSpPr>
            <p:nvPr/>
          </p:nvSpPr>
          <p:spPr bwMode="auto">
            <a:xfrm>
              <a:off x="2303" y="3589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88096" name="Group 32"/>
          <p:cNvGrpSpPr>
            <a:grpSpLocks/>
          </p:cNvGrpSpPr>
          <p:nvPr/>
        </p:nvGrpSpPr>
        <p:grpSpPr bwMode="auto">
          <a:xfrm>
            <a:off x="4837113" y="1557338"/>
            <a:ext cx="742950" cy="1439862"/>
            <a:chOff x="3047" y="981"/>
            <a:chExt cx="468" cy="907"/>
          </a:xfrm>
        </p:grpSpPr>
        <p:sp>
          <p:nvSpPr>
            <p:cNvPr id="88097" name="Line 33"/>
            <p:cNvSpPr>
              <a:spLocks noChangeShapeType="1"/>
            </p:cNvSpPr>
            <p:nvPr/>
          </p:nvSpPr>
          <p:spPr bwMode="auto">
            <a:xfrm flipH="1">
              <a:off x="3288" y="9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098" name="Line 34"/>
            <p:cNvSpPr>
              <a:spLocks noChangeShapeType="1"/>
            </p:cNvSpPr>
            <p:nvPr/>
          </p:nvSpPr>
          <p:spPr bwMode="auto">
            <a:xfrm>
              <a:off x="3288" y="981"/>
              <a:ext cx="0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099" name="Line 35"/>
            <p:cNvSpPr>
              <a:spLocks noChangeShapeType="1"/>
            </p:cNvSpPr>
            <p:nvPr/>
          </p:nvSpPr>
          <p:spPr bwMode="auto">
            <a:xfrm flipH="1">
              <a:off x="3288" y="1888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00" name="Text Box 36"/>
            <p:cNvSpPr txBox="1">
              <a:spLocks noChangeArrowheads="1"/>
            </p:cNvSpPr>
            <p:nvPr/>
          </p:nvSpPr>
          <p:spPr bwMode="auto">
            <a:xfrm>
              <a:off x="3047" y="1294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</p:grpSp>
      <p:grpSp>
        <p:nvGrpSpPr>
          <p:cNvPr id="88101" name="Group 37"/>
          <p:cNvGrpSpPr>
            <a:grpSpLocks/>
          </p:cNvGrpSpPr>
          <p:nvPr/>
        </p:nvGrpSpPr>
        <p:grpSpPr bwMode="auto">
          <a:xfrm>
            <a:off x="3851275" y="2997200"/>
            <a:ext cx="698500" cy="1584325"/>
            <a:chOff x="3892" y="2387"/>
            <a:chExt cx="440" cy="998"/>
          </a:xfrm>
        </p:grpSpPr>
        <p:sp>
          <p:nvSpPr>
            <p:cNvPr id="88102" name="Text Box 38"/>
            <p:cNvSpPr txBox="1">
              <a:spLocks noChangeArrowheads="1"/>
            </p:cNvSpPr>
            <p:nvPr/>
          </p:nvSpPr>
          <p:spPr bwMode="auto">
            <a:xfrm>
              <a:off x="4118" y="2387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88103" name="Text Box 39"/>
            <p:cNvSpPr txBox="1">
              <a:spLocks noChangeArrowheads="1"/>
            </p:cNvSpPr>
            <p:nvPr/>
          </p:nvSpPr>
          <p:spPr bwMode="auto">
            <a:xfrm>
              <a:off x="3892" y="2886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88104" name="Text Box 40"/>
            <p:cNvSpPr txBox="1">
              <a:spLocks noChangeArrowheads="1"/>
            </p:cNvSpPr>
            <p:nvPr/>
          </p:nvSpPr>
          <p:spPr bwMode="auto">
            <a:xfrm>
              <a:off x="4118" y="3136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88105" name="Group 41"/>
          <p:cNvGrpSpPr>
            <a:grpSpLocks/>
          </p:cNvGrpSpPr>
          <p:nvPr/>
        </p:nvGrpSpPr>
        <p:grpSpPr bwMode="auto">
          <a:xfrm>
            <a:off x="3851275" y="3394075"/>
            <a:ext cx="698500" cy="1187450"/>
            <a:chOff x="4527" y="2637"/>
            <a:chExt cx="440" cy="748"/>
          </a:xfrm>
        </p:grpSpPr>
        <p:sp>
          <p:nvSpPr>
            <p:cNvPr id="88106" name="Text Box 42"/>
            <p:cNvSpPr txBox="1">
              <a:spLocks noChangeArrowheads="1"/>
            </p:cNvSpPr>
            <p:nvPr/>
          </p:nvSpPr>
          <p:spPr bwMode="auto">
            <a:xfrm>
              <a:off x="4753" y="2637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8107" name="Text Box 43"/>
            <p:cNvSpPr txBox="1">
              <a:spLocks noChangeArrowheads="1"/>
            </p:cNvSpPr>
            <p:nvPr/>
          </p:nvSpPr>
          <p:spPr bwMode="auto">
            <a:xfrm>
              <a:off x="4527" y="2886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88108" name="Text Box 44"/>
            <p:cNvSpPr txBox="1">
              <a:spLocks noChangeArrowheads="1"/>
            </p:cNvSpPr>
            <p:nvPr/>
          </p:nvSpPr>
          <p:spPr bwMode="auto">
            <a:xfrm>
              <a:off x="4753" y="3136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88109" name="Group 45"/>
          <p:cNvGrpSpPr>
            <a:grpSpLocks/>
          </p:cNvGrpSpPr>
          <p:nvPr/>
        </p:nvGrpSpPr>
        <p:grpSpPr bwMode="auto">
          <a:xfrm>
            <a:off x="6061075" y="4437063"/>
            <a:ext cx="742950" cy="1439862"/>
            <a:chOff x="3047" y="981"/>
            <a:chExt cx="468" cy="907"/>
          </a:xfrm>
        </p:grpSpPr>
        <p:sp>
          <p:nvSpPr>
            <p:cNvPr id="88110" name="Line 46"/>
            <p:cNvSpPr>
              <a:spLocks noChangeShapeType="1"/>
            </p:cNvSpPr>
            <p:nvPr/>
          </p:nvSpPr>
          <p:spPr bwMode="auto">
            <a:xfrm flipH="1">
              <a:off x="3288" y="9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11" name="Line 47"/>
            <p:cNvSpPr>
              <a:spLocks noChangeShapeType="1"/>
            </p:cNvSpPr>
            <p:nvPr/>
          </p:nvSpPr>
          <p:spPr bwMode="auto">
            <a:xfrm>
              <a:off x="3288" y="981"/>
              <a:ext cx="0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12" name="Line 48"/>
            <p:cNvSpPr>
              <a:spLocks noChangeShapeType="1"/>
            </p:cNvSpPr>
            <p:nvPr/>
          </p:nvSpPr>
          <p:spPr bwMode="auto">
            <a:xfrm flipH="1">
              <a:off x="3288" y="1888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13" name="Text Box 49"/>
            <p:cNvSpPr txBox="1">
              <a:spLocks noChangeArrowheads="1"/>
            </p:cNvSpPr>
            <p:nvPr/>
          </p:nvSpPr>
          <p:spPr bwMode="auto">
            <a:xfrm>
              <a:off x="3047" y="1294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</p:grp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8158137"/>
              </p:ext>
            </p:extLst>
          </p:nvPr>
        </p:nvGraphicFramePr>
        <p:xfrm>
          <a:off x="578537" y="1828689"/>
          <a:ext cx="7945651" cy="3419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307199"/>
                <a:gridCol w="537261"/>
                <a:gridCol w="1092886"/>
                <a:gridCol w="1092886"/>
                <a:gridCol w="505511"/>
                <a:gridCol w="1092886"/>
                <a:gridCol w="1092886"/>
              </a:tblGrid>
              <a:tr h="43954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履約價</a:t>
                      </a:r>
                      <a:r>
                        <a:rPr lang="en-US" altLang="zh-TW" sz="2400" dirty="0" smtClean="0"/>
                        <a:t>Index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Call</a:t>
                      </a:r>
                    </a:p>
                    <a:p>
                      <a:pPr algn="ctr"/>
                      <a:r>
                        <a:rPr lang="zh-TW" altLang="en-US" sz="2400" dirty="0" smtClean="0"/>
                        <a:t> 履約價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rowSpan="6">
                  <a:txBody>
                    <a:bodyPr/>
                    <a:lstStyle/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r>
                        <a:rPr lang="zh-TW" altLang="en-US" sz="1800" dirty="0" smtClean="0"/>
                        <a:t>一</a:t>
                      </a:r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r>
                        <a:rPr lang="zh-TW" altLang="en-US" sz="1800" dirty="0" smtClean="0"/>
                        <a:t>月</a:t>
                      </a:r>
                      <a:endParaRPr lang="zh-TW" altLang="en-US" sz="18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買</a:t>
                      </a:r>
                    </a:p>
                    <a:p>
                      <a:pPr algn="ctr"/>
                      <a:r>
                        <a:rPr lang="zh-TW" altLang="en-US" sz="2400" dirty="0" smtClean="0"/>
                        <a:t>單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賣</a:t>
                      </a:r>
                      <a:endParaRPr lang="en-US" altLang="zh-TW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單</a:t>
                      </a:r>
                    </a:p>
                  </a:txBody>
                  <a:tcPr marL="128137" marR="128137" marT="64069" marB="64069"/>
                </a:tc>
                <a:tc rowSpan="6">
                  <a:txBody>
                    <a:bodyPr/>
                    <a:lstStyle/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r>
                        <a:rPr lang="zh-TW" altLang="en-US" sz="1800" dirty="0" smtClean="0"/>
                        <a:t>二</a:t>
                      </a:r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r>
                        <a:rPr lang="zh-TW" altLang="en-US" sz="1800" dirty="0" smtClean="0"/>
                        <a:t>月</a:t>
                      </a:r>
                      <a:endParaRPr lang="zh-TW" altLang="en-US" sz="18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買</a:t>
                      </a:r>
                      <a:endParaRPr lang="en-US" altLang="zh-TW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單</a:t>
                      </a:r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賣</a:t>
                      </a:r>
                      <a:endParaRPr lang="en-US" altLang="zh-TW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單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5240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5600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0~4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25~29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50~54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75~79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52408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5700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5~9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30~34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55~59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80~84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4122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5800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10~14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35~39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60~64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85~89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46815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5900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15~19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40~44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65~69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90~94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5240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6000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20~24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45~49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70~74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95~99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2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90863E-6 L 0.15747 -4.90863E-6 " pathEditMode="relative" ptsTypes="AA">
                                      <p:cBhvr>
                                        <p:cTn id="20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8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5.47074E-6 L 0.18108 -0.29378 " pathEditMode="relative" ptsTypes="AA">
                                      <p:cBhvr>
                                        <p:cTn id="32" dur="1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88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3.65487E-7 L 0.18108 -0.08397 " pathEditMode="relative" ptsTypes="AA">
                                      <p:cBhvr>
                                        <p:cTn id="39" dur="1000" fill="hold"/>
                                        <p:tgtEl>
                                          <p:spTgt spid="88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88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88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84987E-6 L 0.31632 0.07333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88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16" y="36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88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04488E-6 L 0.31632 0.28591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88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16" y="14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88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4000" dirty="0" smtClean="0"/>
              <a:t>Convexity of Option Prices </a:t>
            </a:r>
            <a:br>
              <a:rPr lang="en-US" altLang="zh-TW" sz="4000" dirty="0" smtClean="0"/>
            </a:br>
            <a:r>
              <a:rPr lang="zh-TW" altLang="en-US" sz="4000" dirty="0" smtClean="0"/>
              <a:t>規律性</a:t>
            </a:r>
            <a:r>
              <a:rPr lang="en-US" altLang="zh-TW" sz="4000" dirty="0" smtClean="0"/>
              <a:t>(</a:t>
            </a:r>
            <a:r>
              <a:rPr lang="zh-TW" altLang="en-US" sz="4000" dirty="0" smtClean="0"/>
              <a:t>續</a:t>
            </a:r>
            <a:r>
              <a:rPr lang="en-US" altLang="zh-TW" sz="4000" dirty="0" smtClean="0"/>
              <a:t>)</a:t>
            </a:r>
          </a:p>
        </p:txBody>
      </p:sp>
      <p:grpSp>
        <p:nvGrpSpPr>
          <p:cNvPr id="89091" name="Group 3"/>
          <p:cNvGrpSpPr>
            <a:grpSpLocks/>
          </p:cNvGrpSpPr>
          <p:nvPr/>
        </p:nvGrpSpPr>
        <p:grpSpPr bwMode="auto">
          <a:xfrm>
            <a:off x="539750" y="2636838"/>
            <a:ext cx="679450" cy="1979612"/>
            <a:chOff x="567" y="1888"/>
            <a:chExt cx="428" cy="1247"/>
          </a:xfrm>
        </p:grpSpPr>
        <p:sp>
          <p:nvSpPr>
            <p:cNvPr id="89092" name="Text Box 4"/>
            <p:cNvSpPr txBox="1">
              <a:spLocks noChangeArrowheads="1"/>
            </p:cNvSpPr>
            <p:nvPr/>
          </p:nvSpPr>
          <p:spPr bwMode="auto">
            <a:xfrm>
              <a:off x="567" y="2637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3</a:t>
              </a:r>
            </a:p>
          </p:txBody>
        </p:sp>
        <p:sp>
          <p:nvSpPr>
            <p:cNvPr id="89093" name="Text Box 5"/>
            <p:cNvSpPr txBox="1">
              <a:spLocks noChangeArrowheads="1"/>
            </p:cNvSpPr>
            <p:nvPr/>
          </p:nvSpPr>
          <p:spPr bwMode="auto">
            <a:xfrm>
              <a:off x="781" y="2637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3</a:t>
              </a:r>
            </a:p>
          </p:txBody>
        </p:sp>
        <p:sp>
          <p:nvSpPr>
            <p:cNvPr id="89094" name="Text Box 6"/>
            <p:cNvSpPr txBox="1">
              <a:spLocks noChangeArrowheads="1"/>
            </p:cNvSpPr>
            <p:nvPr/>
          </p:nvSpPr>
          <p:spPr bwMode="auto">
            <a:xfrm>
              <a:off x="567" y="1888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0</a:t>
              </a:r>
            </a:p>
          </p:txBody>
        </p:sp>
        <p:sp>
          <p:nvSpPr>
            <p:cNvPr id="89095" name="Text Box 7"/>
            <p:cNvSpPr txBox="1">
              <a:spLocks noChangeArrowheads="1"/>
            </p:cNvSpPr>
            <p:nvPr/>
          </p:nvSpPr>
          <p:spPr bwMode="auto">
            <a:xfrm>
              <a:off x="567" y="2138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1</a:t>
              </a:r>
            </a:p>
          </p:txBody>
        </p:sp>
        <p:sp>
          <p:nvSpPr>
            <p:cNvPr id="89096" name="Text Box 8"/>
            <p:cNvSpPr txBox="1">
              <a:spLocks noChangeArrowheads="1"/>
            </p:cNvSpPr>
            <p:nvPr/>
          </p:nvSpPr>
          <p:spPr bwMode="auto">
            <a:xfrm>
              <a:off x="567" y="2387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  <p:sp>
          <p:nvSpPr>
            <p:cNvPr id="89097" name="Text Box 9"/>
            <p:cNvSpPr txBox="1">
              <a:spLocks noChangeArrowheads="1"/>
            </p:cNvSpPr>
            <p:nvPr/>
          </p:nvSpPr>
          <p:spPr bwMode="auto">
            <a:xfrm>
              <a:off x="781" y="1888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0</a:t>
              </a:r>
            </a:p>
          </p:txBody>
        </p:sp>
        <p:sp>
          <p:nvSpPr>
            <p:cNvPr id="89098" name="Text Box 10"/>
            <p:cNvSpPr txBox="1">
              <a:spLocks noChangeArrowheads="1"/>
            </p:cNvSpPr>
            <p:nvPr/>
          </p:nvSpPr>
          <p:spPr bwMode="auto">
            <a:xfrm>
              <a:off x="781" y="2138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1</a:t>
              </a:r>
            </a:p>
          </p:txBody>
        </p:sp>
        <p:sp>
          <p:nvSpPr>
            <p:cNvPr id="89099" name="Text Box 11"/>
            <p:cNvSpPr txBox="1">
              <a:spLocks noChangeArrowheads="1"/>
            </p:cNvSpPr>
            <p:nvPr/>
          </p:nvSpPr>
          <p:spPr bwMode="auto">
            <a:xfrm>
              <a:off x="781" y="2387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2</a:t>
              </a:r>
            </a:p>
          </p:txBody>
        </p:sp>
        <p:sp>
          <p:nvSpPr>
            <p:cNvPr id="89100" name="Text Box 12"/>
            <p:cNvSpPr txBox="1">
              <a:spLocks noChangeArrowheads="1"/>
            </p:cNvSpPr>
            <p:nvPr/>
          </p:nvSpPr>
          <p:spPr bwMode="auto">
            <a:xfrm>
              <a:off x="567" y="2886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4</a:t>
              </a:r>
            </a:p>
          </p:txBody>
        </p:sp>
        <p:sp>
          <p:nvSpPr>
            <p:cNvPr id="89101" name="Text Box 13"/>
            <p:cNvSpPr txBox="1">
              <a:spLocks noChangeArrowheads="1"/>
            </p:cNvSpPr>
            <p:nvPr/>
          </p:nvSpPr>
          <p:spPr bwMode="auto">
            <a:xfrm>
              <a:off x="781" y="2886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4</a:t>
              </a:r>
            </a:p>
          </p:txBody>
        </p:sp>
      </p:grpSp>
      <p:grpSp>
        <p:nvGrpSpPr>
          <p:cNvPr id="89102" name="Group 14"/>
          <p:cNvGrpSpPr>
            <a:grpSpLocks/>
          </p:cNvGrpSpPr>
          <p:nvPr/>
        </p:nvGrpSpPr>
        <p:grpSpPr bwMode="auto">
          <a:xfrm>
            <a:off x="2524125" y="1341438"/>
            <a:ext cx="679450" cy="1187450"/>
            <a:chOff x="1590" y="845"/>
            <a:chExt cx="428" cy="748"/>
          </a:xfrm>
        </p:grpSpPr>
        <p:sp>
          <p:nvSpPr>
            <p:cNvPr id="89103" name="Text Box 15"/>
            <p:cNvSpPr txBox="1">
              <a:spLocks noChangeArrowheads="1"/>
            </p:cNvSpPr>
            <p:nvPr/>
          </p:nvSpPr>
          <p:spPr bwMode="auto">
            <a:xfrm>
              <a:off x="1590" y="1095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9104" name="Text Box 16"/>
            <p:cNvSpPr txBox="1">
              <a:spLocks noChangeArrowheads="1"/>
            </p:cNvSpPr>
            <p:nvPr/>
          </p:nvSpPr>
          <p:spPr bwMode="auto">
            <a:xfrm>
              <a:off x="1804" y="845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89105" name="Text Box 17"/>
            <p:cNvSpPr txBox="1">
              <a:spLocks noChangeArrowheads="1"/>
            </p:cNvSpPr>
            <p:nvPr/>
          </p:nvSpPr>
          <p:spPr bwMode="auto">
            <a:xfrm>
              <a:off x="1804" y="1344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89106" name="Group 18"/>
          <p:cNvGrpSpPr>
            <a:grpSpLocks/>
          </p:cNvGrpSpPr>
          <p:nvPr/>
        </p:nvGrpSpPr>
        <p:grpSpPr bwMode="auto">
          <a:xfrm>
            <a:off x="2524125" y="2924175"/>
            <a:ext cx="679450" cy="1584325"/>
            <a:chOff x="1590" y="1842"/>
            <a:chExt cx="428" cy="998"/>
          </a:xfrm>
        </p:grpSpPr>
        <p:sp>
          <p:nvSpPr>
            <p:cNvPr id="89107" name="Text Box 19"/>
            <p:cNvSpPr txBox="1">
              <a:spLocks noChangeArrowheads="1"/>
            </p:cNvSpPr>
            <p:nvPr/>
          </p:nvSpPr>
          <p:spPr bwMode="auto">
            <a:xfrm>
              <a:off x="1804" y="2591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89108" name="Text Box 20"/>
            <p:cNvSpPr txBox="1">
              <a:spLocks noChangeArrowheads="1"/>
            </p:cNvSpPr>
            <p:nvPr/>
          </p:nvSpPr>
          <p:spPr bwMode="auto">
            <a:xfrm>
              <a:off x="1590" y="2092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9109" name="Text Box 21"/>
            <p:cNvSpPr txBox="1">
              <a:spLocks noChangeArrowheads="1"/>
            </p:cNvSpPr>
            <p:nvPr/>
          </p:nvSpPr>
          <p:spPr bwMode="auto">
            <a:xfrm>
              <a:off x="1804" y="1842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0</a:t>
              </a:r>
            </a:p>
          </p:txBody>
        </p:sp>
      </p:grpSp>
      <p:grpSp>
        <p:nvGrpSpPr>
          <p:cNvPr id="89110" name="Group 22"/>
          <p:cNvGrpSpPr>
            <a:grpSpLocks/>
          </p:cNvGrpSpPr>
          <p:nvPr/>
        </p:nvGrpSpPr>
        <p:grpSpPr bwMode="auto">
          <a:xfrm>
            <a:off x="2524125" y="4797425"/>
            <a:ext cx="679450" cy="1979613"/>
            <a:chOff x="1590" y="3000"/>
            <a:chExt cx="428" cy="1247"/>
          </a:xfrm>
        </p:grpSpPr>
        <p:sp>
          <p:nvSpPr>
            <p:cNvPr id="89111" name="Text Box 23"/>
            <p:cNvSpPr txBox="1">
              <a:spLocks noChangeArrowheads="1"/>
            </p:cNvSpPr>
            <p:nvPr/>
          </p:nvSpPr>
          <p:spPr bwMode="auto">
            <a:xfrm>
              <a:off x="1590" y="3250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9112" name="Text Box 24"/>
            <p:cNvSpPr txBox="1">
              <a:spLocks noChangeArrowheads="1"/>
            </p:cNvSpPr>
            <p:nvPr/>
          </p:nvSpPr>
          <p:spPr bwMode="auto">
            <a:xfrm>
              <a:off x="1804" y="3000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89113" name="Text Box 25"/>
            <p:cNvSpPr txBox="1">
              <a:spLocks noChangeArrowheads="1"/>
            </p:cNvSpPr>
            <p:nvPr/>
          </p:nvSpPr>
          <p:spPr bwMode="auto">
            <a:xfrm>
              <a:off x="1804" y="3998"/>
              <a:ext cx="214" cy="24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4</a:t>
              </a:r>
            </a:p>
          </p:txBody>
        </p:sp>
      </p:grpSp>
      <p:grpSp>
        <p:nvGrpSpPr>
          <p:cNvPr id="89114" name="Group 26"/>
          <p:cNvGrpSpPr>
            <a:grpSpLocks/>
          </p:cNvGrpSpPr>
          <p:nvPr/>
        </p:nvGrpSpPr>
        <p:grpSpPr bwMode="auto">
          <a:xfrm>
            <a:off x="2124075" y="1916113"/>
            <a:ext cx="287338" cy="3457575"/>
            <a:chOff x="1338" y="1207"/>
            <a:chExt cx="181" cy="2178"/>
          </a:xfrm>
        </p:grpSpPr>
        <p:sp>
          <p:nvSpPr>
            <p:cNvPr id="89115" name="Line 27"/>
            <p:cNvSpPr>
              <a:spLocks noChangeShapeType="1"/>
            </p:cNvSpPr>
            <p:nvPr/>
          </p:nvSpPr>
          <p:spPr bwMode="auto">
            <a:xfrm>
              <a:off x="1338" y="1207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16" name="Line 28"/>
            <p:cNvSpPr>
              <a:spLocks noChangeShapeType="1"/>
            </p:cNvSpPr>
            <p:nvPr/>
          </p:nvSpPr>
          <p:spPr bwMode="auto">
            <a:xfrm>
              <a:off x="1338" y="2205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17" name="Line 29"/>
            <p:cNvSpPr>
              <a:spLocks noChangeShapeType="1"/>
            </p:cNvSpPr>
            <p:nvPr/>
          </p:nvSpPr>
          <p:spPr bwMode="auto">
            <a:xfrm>
              <a:off x="1338" y="3385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18" name="Line 30"/>
            <p:cNvSpPr>
              <a:spLocks noChangeShapeType="1"/>
            </p:cNvSpPr>
            <p:nvPr/>
          </p:nvSpPr>
          <p:spPr bwMode="auto">
            <a:xfrm flipH="1">
              <a:off x="1338" y="1207"/>
              <a:ext cx="0" cy="217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89119" name="Text Box 31"/>
          <p:cNvSpPr txBox="1">
            <a:spLocks noChangeArrowheads="1"/>
          </p:cNvSpPr>
          <p:nvPr/>
        </p:nvSpPr>
        <p:spPr bwMode="auto">
          <a:xfrm>
            <a:off x="1812925" y="3349625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3</a:t>
            </a:r>
          </a:p>
        </p:txBody>
      </p:sp>
      <p:grpSp>
        <p:nvGrpSpPr>
          <p:cNvPr id="89120" name="Group 32"/>
          <p:cNvGrpSpPr>
            <a:grpSpLocks/>
          </p:cNvGrpSpPr>
          <p:nvPr/>
        </p:nvGrpSpPr>
        <p:grpSpPr bwMode="auto">
          <a:xfrm>
            <a:off x="3748088" y="2170113"/>
            <a:ext cx="679450" cy="1584325"/>
            <a:chOff x="2361" y="1367"/>
            <a:chExt cx="428" cy="998"/>
          </a:xfrm>
        </p:grpSpPr>
        <p:sp>
          <p:nvSpPr>
            <p:cNvPr id="89121" name="Text Box 33"/>
            <p:cNvSpPr txBox="1">
              <a:spLocks noChangeArrowheads="1"/>
            </p:cNvSpPr>
            <p:nvPr/>
          </p:nvSpPr>
          <p:spPr bwMode="auto">
            <a:xfrm>
              <a:off x="2575" y="2116"/>
              <a:ext cx="214" cy="249"/>
            </a:xfrm>
            <a:prstGeom prst="rect">
              <a:avLst/>
            </a:prstGeom>
            <a:noFill/>
            <a:ln w="28575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3366FF"/>
                  </a:solidFill>
                </a:rPr>
                <a:t>3</a:t>
              </a:r>
            </a:p>
          </p:txBody>
        </p:sp>
        <p:sp>
          <p:nvSpPr>
            <p:cNvPr id="89122" name="Text Box 34"/>
            <p:cNvSpPr txBox="1">
              <a:spLocks noChangeArrowheads="1"/>
            </p:cNvSpPr>
            <p:nvPr/>
          </p:nvSpPr>
          <p:spPr bwMode="auto">
            <a:xfrm>
              <a:off x="2361" y="1866"/>
              <a:ext cx="214" cy="249"/>
            </a:xfrm>
            <a:prstGeom prst="rect">
              <a:avLst/>
            </a:prstGeom>
            <a:noFill/>
            <a:ln w="28575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3366FF"/>
                  </a:solidFill>
                </a:rPr>
                <a:t>2</a:t>
              </a:r>
            </a:p>
          </p:txBody>
        </p:sp>
        <p:sp>
          <p:nvSpPr>
            <p:cNvPr id="89123" name="Text Box 35"/>
            <p:cNvSpPr txBox="1">
              <a:spLocks noChangeArrowheads="1"/>
            </p:cNvSpPr>
            <p:nvPr/>
          </p:nvSpPr>
          <p:spPr bwMode="auto">
            <a:xfrm>
              <a:off x="2575" y="1367"/>
              <a:ext cx="214" cy="249"/>
            </a:xfrm>
            <a:prstGeom prst="rect">
              <a:avLst/>
            </a:prstGeom>
            <a:noFill/>
            <a:ln w="28575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3366FF"/>
                  </a:solidFill>
                </a:rPr>
                <a:t>0</a:t>
              </a:r>
            </a:p>
          </p:txBody>
        </p:sp>
      </p:grpSp>
      <p:grpSp>
        <p:nvGrpSpPr>
          <p:cNvPr id="89124" name="Group 36"/>
          <p:cNvGrpSpPr>
            <a:grpSpLocks/>
          </p:cNvGrpSpPr>
          <p:nvPr/>
        </p:nvGrpSpPr>
        <p:grpSpPr bwMode="auto">
          <a:xfrm>
            <a:off x="3748088" y="4221163"/>
            <a:ext cx="679450" cy="1979612"/>
            <a:chOff x="2361" y="2501"/>
            <a:chExt cx="428" cy="1247"/>
          </a:xfrm>
        </p:grpSpPr>
        <p:sp>
          <p:nvSpPr>
            <p:cNvPr id="89125" name="Text Box 37"/>
            <p:cNvSpPr txBox="1">
              <a:spLocks noChangeArrowheads="1"/>
            </p:cNvSpPr>
            <p:nvPr/>
          </p:nvSpPr>
          <p:spPr bwMode="auto">
            <a:xfrm>
              <a:off x="2361" y="3000"/>
              <a:ext cx="214" cy="249"/>
            </a:xfrm>
            <a:prstGeom prst="rect">
              <a:avLst/>
            </a:prstGeom>
            <a:noFill/>
            <a:ln w="28575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3366FF"/>
                  </a:solidFill>
                </a:rPr>
                <a:t>2</a:t>
              </a:r>
            </a:p>
          </p:txBody>
        </p:sp>
        <p:sp>
          <p:nvSpPr>
            <p:cNvPr id="89126" name="Text Box 38"/>
            <p:cNvSpPr txBox="1">
              <a:spLocks noChangeArrowheads="1"/>
            </p:cNvSpPr>
            <p:nvPr/>
          </p:nvSpPr>
          <p:spPr bwMode="auto">
            <a:xfrm>
              <a:off x="2575" y="2501"/>
              <a:ext cx="214" cy="249"/>
            </a:xfrm>
            <a:prstGeom prst="rect">
              <a:avLst/>
            </a:prstGeom>
            <a:noFill/>
            <a:ln w="28575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3366FF"/>
                  </a:solidFill>
                </a:rPr>
                <a:t>0</a:t>
              </a:r>
            </a:p>
          </p:txBody>
        </p:sp>
        <p:sp>
          <p:nvSpPr>
            <p:cNvPr id="89127" name="Text Box 39"/>
            <p:cNvSpPr txBox="1">
              <a:spLocks noChangeArrowheads="1"/>
            </p:cNvSpPr>
            <p:nvPr/>
          </p:nvSpPr>
          <p:spPr bwMode="auto">
            <a:xfrm>
              <a:off x="2575" y="3499"/>
              <a:ext cx="214" cy="249"/>
            </a:xfrm>
            <a:prstGeom prst="rect">
              <a:avLst/>
            </a:prstGeom>
            <a:noFill/>
            <a:ln w="28575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3366FF"/>
                  </a:solidFill>
                </a:rPr>
                <a:t>4</a:t>
              </a:r>
            </a:p>
          </p:txBody>
        </p:sp>
      </p:grpSp>
      <p:grpSp>
        <p:nvGrpSpPr>
          <p:cNvPr id="89128" name="Group 40"/>
          <p:cNvGrpSpPr>
            <a:grpSpLocks/>
          </p:cNvGrpSpPr>
          <p:nvPr/>
        </p:nvGrpSpPr>
        <p:grpSpPr bwMode="auto">
          <a:xfrm>
            <a:off x="5795963" y="2097088"/>
            <a:ext cx="679450" cy="1187450"/>
            <a:chOff x="3651" y="1321"/>
            <a:chExt cx="428" cy="748"/>
          </a:xfrm>
        </p:grpSpPr>
        <p:sp>
          <p:nvSpPr>
            <p:cNvPr id="89129" name="Text Box 41"/>
            <p:cNvSpPr txBox="1">
              <a:spLocks noChangeArrowheads="1"/>
            </p:cNvSpPr>
            <p:nvPr/>
          </p:nvSpPr>
          <p:spPr bwMode="auto">
            <a:xfrm>
              <a:off x="3865" y="1820"/>
              <a:ext cx="214" cy="249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chemeClr val="hlink"/>
                  </a:solidFill>
                </a:rPr>
                <a:t>3</a:t>
              </a:r>
            </a:p>
          </p:txBody>
        </p:sp>
        <p:sp>
          <p:nvSpPr>
            <p:cNvPr id="89130" name="Text Box 42"/>
            <p:cNvSpPr txBox="1">
              <a:spLocks noChangeArrowheads="1"/>
            </p:cNvSpPr>
            <p:nvPr/>
          </p:nvSpPr>
          <p:spPr bwMode="auto">
            <a:xfrm>
              <a:off x="3651" y="1570"/>
              <a:ext cx="214" cy="249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chemeClr val="hlink"/>
                  </a:solidFill>
                </a:rPr>
                <a:t>2</a:t>
              </a:r>
            </a:p>
          </p:txBody>
        </p:sp>
        <p:sp>
          <p:nvSpPr>
            <p:cNvPr id="89131" name="Text Box 43"/>
            <p:cNvSpPr txBox="1">
              <a:spLocks noChangeArrowheads="1"/>
            </p:cNvSpPr>
            <p:nvPr/>
          </p:nvSpPr>
          <p:spPr bwMode="auto">
            <a:xfrm>
              <a:off x="3865" y="1321"/>
              <a:ext cx="214" cy="249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chemeClr val="hlink"/>
                  </a:solidFill>
                </a:rPr>
                <a:t>1</a:t>
              </a:r>
            </a:p>
          </p:txBody>
        </p:sp>
      </p:grpSp>
      <p:grpSp>
        <p:nvGrpSpPr>
          <p:cNvPr id="89132" name="Group 44"/>
          <p:cNvGrpSpPr>
            <a:grpSpLocks/>
          </p:cNvGrpSpPr>
          <p:nvPr/>
        </p:nvGrpSpPr>
        <p:grpSpPr bwMode="auto">
          <a:xfrm>
            <a:off x="5795963" y="4583113"/>
            <a:ext cx="679450" cy="1582737"/>
            <a:chOff x="3651" y="2864"/>
            <a:chExt cx="428" cy="997"/>
          </a:xfrm>
        </p:grpSpPr>
        <p:sp>
          <p:nvSpPr>
            <p:cNvPr id="89133" name="Text Box 45"/>
            <p:cNvSpPr txBox="1">
              <a:spLocks noChangeArrowheads="1"/>
            </p:cNvSpPr>
            <p:nvPr/>
          </p:nvSpPr>
          <p:spPr bwMode="auto">
            <a:xfrm>
              <a:off x="3651" y="3113"/>
              <a:ext cx="214" cy="249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chemeClr val="hlink"/>
                  </a:solidFill>
                </a:rPr>
                <a:t>2</a:t>
              </a:r>
            </a:p>
          </p:txBody>
        </p:sp>
        <p:sp>
          <p:nvSpPr>
            <p:cNvPr id="89134" name="Text Box 46"/>
            <p:cNvSpPr txBox="1">
              <a:spLocks noChangeArrowheads="1"/>
            </p:cNvSpPr>
            <p:nvPr/>
          </p:nvSpPr>
          <p:spPr bwMode="auto">
            <a:xfrm>
              <a:off x="3865" y="2864"/>
              <a:ext cx="214" cy="249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chemeClr val="hlink"/>
                  </a:solidFill>
                </a:rPr>
                <a:t>1</a:t>
              </a:r>
            </a:p>
          </p:txBody>
        </p:sp>
        <p:sp>
          <p:nvSpPr>
            <p:cNvPr id="89135" name="Text Box 47"/>
            <p:cNvSpPr txBox="1">
              <a:spLocks noChangeArrowheads="1"/>
            </p:cNvSpPr>
            <p:nvPr/>
          </p:nvSpPr>
          <p:spPr bwMode="auto">
            <a:xfrm>
              <a:off x="3865" y="3612"/>
              <a:ext cx="214" cy="249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chemeClr val="hlink"/>
                  </a:solidFill>
                </a:rPr>
                <a:t>4</a:t>
              </a:r>
            </a:p>
          </p:txBody>
        </p:sp>
      </p:grpSp>
      <p:grpSp>
        <p:nvGrpSpPr>
          <p:cNvPr id="89136" name="Group 48"/>
          <p:cNvGrpSpPr>
            <a:grpSpLocks/>
          </p:cNvGrpSpPr>
          <p:nvPr/>
        </p:nvGrpSpPr>
        <p:grpSpPr bwMode="auto">
          <a:xfrm>
            <a:off x="4716463" y="2708275"/>
            <a:ext cx="863600" cy="2449513"/>
            <a:chOff x="2971" y="1706"/>
            <a:chExt cx="544" cy="1543"/>
          </a:xfrm>
        </p:grpSpPr>
        <p:sp>
          <p:nvSpPr>
            <p:cNvPr id="89137" name="Line 49"/>
            <p:cNvSpPr>
              <a:spLocks noChangeShapeType="1"/>
            </p:cNvSpPr>
            <p:nvPr/>
          </p:nvSpPr>
          <p:spPr bwMode="auto">
            <a:xfrm>
              <a:off x="2971" y="3249"/>
              <a:ext cx="544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38" name="Line 50"/>
            <p:cNvSpPr>
              <a:spLocks noChangeShapeType="1"/>
            </p:cNvSpPr>
            <p:nvPr/>
          </p:nvSpPr>
          <p:spPr bwMode="auto">
            <a:xfrm>
              <a:off x="2971" y="1706"/>
              <a:ext cx="544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39" name="Line 51"/>
            <p:cNvSpPr>
              <a:spLocks noChangeShapeType="1"/>
            </p:cNvSpPr>
            <p:nvPr/>
          </p:nvSpPr>
          <p:spPr bwMode="auto">
            <a:xfrm>
              <a:off x="3243" y="1706"/>
              <a:ext cx="0" cy="154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89140" name="Text Box 52"/>
          <p:cNvSpPr txBox="1">
            <a:spLocks noChangeArrowheads="1"/>
          </p:cNvSpPr>
          <p:nvPr/>
        </p:nvSpPr>
        <p:spPr bwMode="auto">
          <a:xfrm>
            <a:off x="5268913" y="363855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>
                <a:solidFill>
                  <a:schemeClr val="hlink"/>
                </a:solidFill>
              </a:rPr>
              <a:t>4</a:t>
            </a:r>
          </a:p>
        </p:txBody>
      </p:sp>
      <p:grpSp>
        <p:nvGrpSpPr>
          <p:cNvPr id="89141" name="Group 53"/>
          <p:cNvGrpSpPr>
            <a:grpSpLocks/>
          </p:cNvGrpSpPr>
          <p:nvPr/>
        </p:nvGrpSpPr>
        <p:grpSpPr bwMode="auto">
          <a:xfrm>
            <a:off x="7956550" y="836613"/>
            <a:ext cx="679450" cy="1979612"/>
            <a:chOff x="5148" y="709"/>
            <a:chExt cx="428" cy="1247"/>
          </a:xfrm>
        </p:grpSpPr>
        <p:sp>
          <p:nvSpPr>
            <p:cNvPr id="89142" name="Text Box 54"/>
            <p:cNvSpPr txBox="1">
              <a:spLocks noChangeArrowheads="1"/>
            </p:cNvSpPr>
            <p:nvPr/>
          </p:nvSpPr>
          <p:spPr bwMode="auto">
            <a:xfrm>
              <a:off x="5148" y="1458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3</a:t>
              </a:r>
            </a:p>
          </p:txBody>
        </p:sp>
        <p:sp>
          <p:nvSpPr>
            <p:cNvPr id="89143" name="Text Box 55"/>
            <p:cNvSpPr txBox="1">
              <a:spLocks noChangeArrowheads="1"/>
            </p:cNvSpPr>
            <p:nvPr/>
          </p:nvSpPr>
          <p:spPr bwMode="auto">
            <a:xfrm>
              <a:off x="5362" y="709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0</a:t>
              </a:r>
            </a:p>
          </p:txBody>
        </p:sp>
        <p:sp>
          <p:nvSpPr>
            <p:cNvPr id="89144" name="Text Box 56"/>
            <p:cNvSpPr txBox="1">
              <a:spLocks noChangeArrowheads="1"/>
            </p:cNvSpPr>
            <p:nvPr/>
          </p:nvSpPr>
          <p:spPr bwMode="auto">
            <a:xfrm>
              <a:off x="5362" y="1707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4</a:t>
              </a:r>
            </a:p>
          </p:txBody>
        </p:sp>
      </p:grpSp>
      <p:grpSp>
        <p:nvGrpSpPr>
          <p:cNvPr id="89145" name="Group 57"/>
          <p:cNvGrpSpPr>
            <a:grpSpLocks/>
          </p:cNvGrpSpPr>
          <p:nvPr/>
        </p:nvGrpSpPr>
        <p:grpSpPr bwMode="auto">
          <a:xfrm>
            <a:off x="7956550" y="3213100"/>
            <a:ext cx="679450" cy="1582738"/>
            <a:chOff x="5148" y="2365"/>
            <a:chExt cx="428" cy="997"/>
          </a:xfrm>
        </p:grpSpPr>
        <p:sp>
          <p:nvSpPr>
            <p:cNvPr id="89146" name="Text Box 58"/>
            <p:cNvSpPr txBox="1">
              <a:spLocks noChangeArrowheads="1"/>
            </p:cNvSpPr>
            <p:nvPr/>
          </p:nvSpPr>
          <p:spPr bwMode="auto">
            <a:xfrm>
              <a:off x="5148" y="2864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3</a:t>
              </a:r>
            </a:p>
          </p:txBody>
        </p:sp>
        <p:sp>
          <p:nvSpPr>
            <p:cNvPr id="89147" name="Text Box 59"/>
            <p:cNvSpPr txBox="1">
              <a:spLocks noChangeArrowheads="1"/>
            </p:cNvSpPr>
            <p:nvPr/>
          </p:nvSpPr>
          <p:spPr bwMode="auto">
            <a:xfrm>
              <a:off x="5362" y="2365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1</a:t>
              </a:r>
            </a:p>
          </p:txBody>
        </p:sp>
        <p:sp>
          <p:nvSpPr>
            <p:cNvPr id="89148" name="Text Box 60"/>
            <p:cNvSpPr txBox="1">
              <a:spLocks noChangeArrowheads="1"/>
            </p:cNvSpPr>
            <p:nvPr/>
          </p:nvSpPr>
          <p:spPr bwMode="auto">
            <a:xfrm>
              <a:off x="5362" y="3113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4</a:t>
              </a:r>
            </a:p>
          </p:txBody>
        </p:sp>
      </p:grpSp>
      <p:grpSp>
        <p:nvGrpSpPr>
          <p:cNvPr id="89149" name="Group 61"/>
          <p:cNvGrpSpPr>
            <a:grpSpLocks/>
          </p:cNvGrpSpPr>
          <p:nvPr/>
        </p:nvGrpSpPr>
        <p:grpSpPr bwMode="auto">
          <a:xfrm>
            <a:off x="7956550" y="5121275"/>
            <a:ext cx="679450" cy="1187450"/>
            <a:chOff x="4332" y="2341"/>
            <a:chExt cx="428" cy="748"/>
          </a:xfrm>
        </p:grpSpPr>
        <p:sp>
          <p:nvSpPr>
            <p:cNvPr id="89150" name="Text Box 62"/>
            <p:cNvSpPr txBox="1">
              <a:spLocks noChangeArrowheads="1"/>
            </p:cNvSpPr>
            <p:nvPr/>
          </p:nvSpPr>
          <p:spPr bwMode="auto">
            <a:xfrm>
              <a:off x="4332" y="2591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3</a:t>
              </a:r>
            </a:p>
          </p:txBody>
        </p:sp>
        <p:sp>
          <p:nvSpPr>
            <p:cNvPr id="89151" name="Text Box 63"/>
            <p:cNvSpPr txBox="1">
              <a:spLocks noChangeArrowheads="1"/>
            </p:cNvSpPr>
            <p:nvPr/>
          </p:nvSpPr>
          <p:spPr bwMode="auto">
            <a:xfrm>
              <a:off x="4546" y="2341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2</a:t>
              </a:r>
            </a:p>
          </p:txBody>
        </p:sp>
        <p:sp>
          <p:nvSpPr>
            <p:cNvPr id="89152" name="Text Box 64"/>
            <p:cNvSpPr txBox="1">
              <a:spLocks noChangeArrowheads="1"/>
            </p:cNvSpPr>
            <p:nvPr/>
          </p:nvSpPr>
          <p:spPr bwMode="auto">
            <a:xfrm>
              <a:off x="4546" y="2840"/>
              <a:ext cx="214" cy="249"/>
            </a:xfrm>
            <a:prstGeom prst="rect">
              <a:avLst/>
            </a:prstGeom>
            <a:noFill/>
            <a:ln w="28575">
              <a:solidFill>
                <a:srgbClr val="9933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9933FF"/>
                  </a:solidFill>
                </a:rPr>
                <a:t>4</a:t>
              </a:r>
            </a:p>
          </p:txBody>
        </p:sp>
      </p:grpSp>
      <p:grpSp>
        <p:nvGrpSpPr>
          <p:cNvPr id="89153" name="Group 65"/>
          <p:cNvGrpSpPr>
            <a:grpSpLocks/>
          </p:cNvGrpSpPr>
          <p:nvPr/>
        </p:nvGrpSpPr>
        <p:grpSpPr bwMode="auto">
          <a:xfrm>
            <a:off x="7524750" y="2203450"/>
            <a:ext cx="287338" cy="3530600"/>
            <a:chOff x="4740" y="1388"/>
            <a:chExt cx="181" cy="2224"/>
          </a:xfrm>
        </p:grpSpPr>
        <p:sp>
          <p:nvSpPr>
            <p:cNvPr id="89154" name="Line 66"/>
            <p:cNvSpPr>
              <a:spLocks noChangeShapeType="1"/>
            </p:cNvSpPr>
            <p:nvPr/>
          </p:nvSpPr>
          <p:spPr bwMode="auto">
            <a:xfrm>
              <a:off x="4740" y="1389"/>
              <a:ext cx="181" cy="0"/>
            </a:xfrm>
            <a:prstGeom prst="line">
              <a:avLst/>
            </a:prstGeom>
            <a:noFill/>
            <a:ln w="28575">
              <a:solidFill>
                <a:srgbClr val="99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55" name="Line 67"/>
            <p:cNvSpPr>
              <a:spLocks noChangeShapeType="1"/>
            </p:cNvSpPr>
            <p:nvPr/>
          </p:nvSpPr>
          <p:spPr bwMode="auto">
            <a:xfrm>
              <a:off x="4740" y="2659"/>
              <a:ext cx="181" cy="0"/>
            </a:xfrm>
            <a:prstGeom prst="line">
              <a:avLst/>
            </a:prstGeom>
            <a:noFill/>
            <a:ln w="28575">
              <a:solidFill>
                <a:srgbClr val="99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56" name="Line 68"/>
            <p:cNvSpPr>
              <a:spLocks noChangeShapeType="1"/>
            </p:cNvSpPr>
            <p:nvPr/>
          </p:nvSpPr>
          <p:spPr bwMode="auto">
            <a:xfrm>
              <a:off x="4740" y="3612"/>
              <a:ext cx="181" cy="0"/>
            </a:xfrm>
            <a:prstGeom prst="line">
              <a:avLst/>
            </a:prstGeom>
            <a:noFill/>
            <a:ln w="28575">
              <a:solidFill>
                <a:srgbClr val="99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57" name="Line 69"/>
            <p:cNvSpPr>
              <a:spLocks noChangeShapeType="1"/>
            </p:cNvSpPr>
            <p:nvPr/>
          </p:nvSpPr>
          <p:spPr bwMode="auto">
            <a:xfrm flipH="1">
              <a:off x="4740" y="1388"/>
              <a:ext cx="0" cy="2224"/>
            </a:xfrm>
            <a:prstGeom prst="line">
              <a:avLst/>
            </a:prstGeom>
            <a:noFill/>
            <a:ln w="28575">
              <a:solidFill>
                <a:srgbClr val="99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89158" name="Text Box 70"/>
          <p:cNvSpPr txBox="1">
            <a:spLocks noChangeArrowheads="1"/>
          </p:cNvSpPr>
          <p:nvPr/>
        </p:nvSpPr>
        <p:spPr bwMode="auto">
          <a:xfrm>
            <a:off x="7092950" y="40767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>
                <a:solidFill>
                  <a:srgbClr val="9933FF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395155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9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9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9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89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8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9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9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9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9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8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8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19" grpId="0"/>
      <p:bldP spid="89140" grpId="0"/>
      <p:bldP spid="891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規律性</a:t>
            </a: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2709863" y="1803400"/>
            <a:ext cx="4041775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TW" altLang="en-US" sz="2800" dirty="0"/>
              <a:t> </a:t>
            </a:r>
            <a:r>
              <a:rPr lang="en-US" altLang="zh-TW" sz="2800" dirty="0"/>
              <a:t>1 </a:t>
            </a:r>
          </a:p>
          <a:p>
            <a:pPr algn="ctr"/>
            <a:r>
              <a:rPr lang="en-US" altLang="zh-TW" sz="2800" dirty="0"/>
              <a:t> 2   2 </a:t>
            </a:r>
          </a:p>
          <a:p>
            <a:pPr algn="ctr"/>
            <a:r>
              <a:rPr lang="en-US" altLang="zh-TW" sz="2800" dirty="0"/>
              <a:t> 3   4   3 </a:t>
            </a:r>
          </a:p>
          <a:p>
            <a:pPr algn="ctr"/>
            <a:r>
              <a:rPr lang="en-US" altLang="zh-TW" sz="2800" dirty="0"/>
              <a:t> 4   6   6   4 </a:t>
            </a:r>
          </a:p>
          <a:p>
            <a:pPr algn="ctr"/>
            <a:r>
              <a:rPr lang="en-US" altLang="zh-TW" sz="2800" dirty="0"/>
              <a:t> 5   8   9   8   5 </a:t>
            </a:r>
          </a:p>
          <a:p>
            <a:pPr algn="ctr"/>
            <a:r>
              <a:rPr lang="en-US" altLang="zh-TW" sz="2800" dirty="0"/>
              <a:t> 6  10  12  12  10  6 </a:t>
            </a:r>
          </a:p>
          <a:p>
            <a:pPr algn="ctr"/>
            <a:r>
              <a:rPr lang="en-US" altLang="zh-TW" sz="2800" dirty="0"/>
              <a:t> 7  12  15  16  15  12   7 </a:t>
            </a:r>
          </a:p>
          <a:p>
            <a:pPr algn="ctr"/>
            <a:r>
              <a:rPr lang="en-US" altLang="zh-TW" sz="2800" dirty="0"/>
              <a:t>‧</a:t>
            </a:r>
          </a:p>
          <a:p>
            <a:pPr algn="ctr"/>
            <a:r>
              <a:rPr lang="en-US" altLang="zh-TW" sz="2800" dirty="0"/>
              <a:t>‧</a:t>
            </a:r>
          </a:p>
          <a:p>
            <a:pPr algn="ctr"/>
            <a:r>
              <a:rPr lang="en-US" altLang="zh-TW" sz="2800" dirty="0"/>
              <a:t>‧</a:t>
            </a:r>
          </a:p>
        </p:txBody>
      </p:sp>
      <p:grpSp>
        <p:nvGrpSpPr>
          <p:cNvPr id="90116" name="Group 4"/>
          <p:cNvGrpSpPr>
            <a:grpSpLocks/>
          </p:cNvGrpSpPr>
          <p:nvPr/>
        </p:nvGrpSpPr>
        <p:grpSpPr bwMode="auto">
          <a:xfrm>
            <a:off x="1728788" y="1985963"/>
            <a:ext cx="466725" cy="3871912"/>
            <a:chOff x="1089" y="1251"/>
            <a:chExt cx="294" cy="2439"/>
          </a:xfrm>
        </p:grpSpPr>
        <p:sp>
          <p:nvSpPr>
            <p:cNvPr id="90117" name="Text Box 5"/>
            <p:cNvSpPr txBox="1">
              <a:spLocks noChangeArrowheads="1"/>
            </p:cNvSpPr>
            <p:nvPr/>
          </p:nvSpPr>
          <p:spPr bwMode="auto">
            <a:xfrm>
              <a:off x="1111" y="2002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6</a:t>
              </a:r>
            </a:p>
          </p:txBody>
        </p:sp>
        <p:sp>
          <p:nvSpPr>
            <p:cNvPr id="90118" name="Text Box 6"/>
            <p:cNvSpPr txBox="1">
              <a:spLocks noChangeArrowheads="1"/>
            </p:cNvSpPr>
            <p:nvPr/>
          </p:nvSpPr>
          <p:spPr bwMode="auto">
            <a:xfrm>
              <a:off x="1111" y="1251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3</a:t>
              </a:r>
            </a:p>
          </p:txBody>
        </p:sp>
        <p:sp>
          <p:nvSpPr>
            <p:cNvPr id="90119" name="Text Box 7"/>
            <p:cNvSpPr txBox="1">
              <a:spLocks noChangeArrowheads="1"/>
            </p:cNvSpPr>
            <p:nvPr/>
          </p:nvSpPr>
          <p:spPr bwMode="auto">
            <a:xfrm>
              <a:off x="1111" y="1503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4</a:t>
              </a:r>
            </a:p>
          </p:txBody>
        </p:sp>
        <p:sp>
          <p:nvSpPr>
            <p:cNvPr id="90120" name="Text Box 8"/>
            <p:cNvSpPr txBox="1">
              <a:spLocks noChangeArrowheads="1"/>
            </p:cNvSpPr>
            <p:nvPr/>
          </p:nvSpPr>
          <p:spPr bwMode="auto">
            <a:xfrm>
              <a:off x="1111" y="1752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5</a:t>
              </a:r>
            </a:p>
          </p:txBody>
        </p:sp>
        <p:sp>
          <p:nvSpPr>
            <p:cNvPr id="90121" name="Text Box 9"/>
            <p:cNvSpPr txBox="1">
              <a:spLocks noChangeArrowheads="1"/>
            </p:cNvSpPr>
            <p:nvPr/>
          </p:nvSpPr>
          <p:spPr bwMode="auto">
            <a:xfrm>
              <a:off x="1111" y="2251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7</a:t>
              </a:r>
            </a:p>
          </p:txBody>
        </p:sp>
        <p:sp>
          <p:nvSpPr>
            <p:cNvPr id="90122" name="Text Box 10"/>
            <p:cNvSpPr txBox="1">
              <a:spLocks noChangeArrowheads="1"/>
            </p:cNvSpPr>
            <p:nvPr/>
          </p:nvSpPr>
          <p:spPr bwMode="auto">
            <a:xfrm>
              <a:off x="1111" y="2501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8</a:t>
              </a:r>
            </a:p>
          </p:txBody>
        </p:sp>
        <p:sp>
          <p:nvSpPr>
            <p:cNvPr id="90123" name="Text Box 11"/>
            <p:cNvSpPr txBox="1">
              <a:spLocks noChangeArrowheads="1"/>
            </p:cNvSpPr>
            <p:nvPr/>
          </p:nvSpPr>
          <p:spPr bwMode="auto">
            <a:xfrm>
              <a:off x="1111" y="2750"/>
              <a:ext cx="214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/>
                <a:t>9</a:t>
              </a:r>
            </a:p>
          </p:txBody>
        </p:sp>
        <p:sp>
          <p:nvSpPr>
            <p:cNvPr id="90124" name="Rectangle 12"/>
            <p:cNvSpPr>
              <a:spLocks noChangeArrowheads="1"/>
            </p:cNvSpPr>
            <p:nvPr/>
          </p:nvSpPr>
          <p:spPr bwMode="auto">
            <a:xfrm>
              <a:off x="1089" y="3113"/>
              <a:ext cx="294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TW"/>
                <a:t>‧</a:t>
              </a:r>
            </a:p>
            <a:p>
              <a:r>
                <a:rPr lang="en-US" altLang="zh-TW"/>
                <a:t>‧</a:t>
              </a:r>
            </a:p>
            <a:p>
              <a:r>
                <a:rPr lang="en-US" altLang="zh-TW"/>
                <a:t>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543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TW" dirty="0" smtClean="0"/>
              <a:t>N=</a:t>
            </a:r>
            <a:r>
              <a:rPr lang="zh-TW" altLang="en-US" dirty="0" smtClean="0"/>
              <a:t>價位數</a:t>
            </a:r>
            <a:endParaRPr lang="en-US" altLang="zh-TW" dirty="0" smtClean="0"/>
          </a:p>
          <a:p>
            <a:r>
              <a:rPr lang="en-US" altLang="zh-TW" dirty="0" smtClean="0"/>
              <a:t>(N-2)*1 + (N-3)*2 + (N-4)*3 + …. </a:t>
            </a:r>
          </a:p>
          <a:p>
            <a:pPr marL="0" indent="0">
              <a:buNone/>
            </a:pPr>
            <a:endParaRPr lang="en-US" altLang="zh-TW" dirty="0"/>
          </a:p>
          <a:p>
            <a:r>
              <a:rPr lang="en-US" altLang="zh-TW" dirty="0" smtClean="0"/>
              <a:t>Set[8]:Convexity</a:t>
            </a:r>
            <a:r>
              <a:rPr lang="zh-TW" altLang="zh-TW" dirty="0"/>
              <a:t>計算量</a:t>
            </a:r>
            <a:r>
              <a:rPr lang="en-US" altLang="zh-TW" dirty="0"/>
              <a:t>(per month)</a:t>
            </a:r>
            <a:endParaRPr lang="zh-TW" altLang="zh-TW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----------------------------------------------------------------------------</a:t>
            </a:r>
          </a:p>
          <a:p>
            <a:r>
              <a:rPr lang="en-US" altLang="zh-TW" dirty="0" smtClean="0"/>
              <a:t>for(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/>
              <a:t>i</a:t>
            </a:r>
            <a:r>
              <a:rPr lang="en-US" altLang="zh-TW" dirty="0"/>
              <a:t> = 1; </a:t>
            </a:r>
            <a:r>
              <a:rPr lang="en-US" altLang="zh-TW" dirty="0" err="1"/>
              <a:t>i</a:t>
            </a:r>
            <a:r>
              <a:rPr lang="en-US" altLang="zh-TW" dirty="0"/>
              <a:t> &lt;</a:t>
            </a:r>
            <a:r>
              <a:rPr lang="en-US" altLang="zh-TW" dirty="0" smtClean="0"/>
              <a:t>= </a:t>
            </a:r>
            <a:r>
              <a:rPr lang="en-US" altLang="zh-TW" dirty="0"/>
              <a:t>State[0][2] - 2; </a:t>
            </a:r>
            <a:r>
              <a:rPr lang="en-US" altLang="zh-TW" dirty="0" err="1"/>
              <a:t>i</a:t>
            </a:r>
            <a:r>
              <a:rPr lang="en-US" altLang="zh-TW" dirty="0"/>
              <a:t>++)</a:t>
            </a:r>
          </a:p>
          <a:p>
            <a:r>
              <a:rPr lang="en-US" altLang="zh-TW" dirty="0"/>
              <a:t>{</a:t>
            </a:r>
          </a:p>
          <a:p>
            <a:r>
              <a:rPr lang="zh-TW" altLang="en-US" dirty="0"/>
              <a:t>　　</a:t>
            </a:r>
            <a:r>
              <a:rPr lang="en-US" altLang="zh-TW" dirty="0" smtClean="0"/>
              <a:t>Set[8] </a:t>
            </a:r>
            <a:r>
              <a:rPr lang="en-US" altLang="zh-TW" dirty="0"/>
              <a:t>+= </a:t>
            </a:r>
            <a:r>
              <a:rPr lang="en-US" altLang="zh-TW" dirty="0" err="1"/>
              <a:t>i</a:t>
            </a:r>
            <a:r>
              <a:rPr lang="en-US" altLang="zh-TW" dirty="0"/>
              <a:t> * (State[0][2] - </a:t>
            </a:r>
            <a:r>
              <a:rPr lang="en-US" altLang="zh-TW" dirty="0" err="1"/>
              <a:t>i</a:t>
            </a:r>
            <a:r>
              <a:rPr lang="en-US" altLang="zh-TW" dirty="0"/>
              <a:t> - 1); </a:t>
            </a:r>
          </a:p>
          <a:p>
            <a:r>
              <a:rPr lang="en-US" altLang="zh-TW" dirty="0"/>
              <a:t>}//Convexity	</a:t>
            </a:r>
          </a:p>
          <a:p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436096" y="609329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State[0][2</a:t>
            </a:r>
            <a:r>
              <a:rPr lang="en-US" altLang="zh-TW" sz="2400" dirty="0" smtClean="0"/>
              <a:t>] = </a:t>
            </a:r>
            <a:r>
              <a:rPr lang="zh-TW" altLang="en-US" sz="2400" dirty="0" smtClean="0"/>
              <a:t>總共價位數 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4688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各策略的組合總數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 smtClean="0"/>
              <a:t>Put Call Future Parity</a:t>
            </a:r>
          </a:p>
          <a:p>
            <a:pPr marL="457200" lvl="1" indent="0">
              <a:buNone/>
            </a:pPr>
            <a:r>
              <a:rPr lang="en-US" altLang="zh-TW" dirty="0"/>
              <a:t>C</a:t>
            </a:r>
            <a:r>
              <a:rPr lang="zh-TW" altLang="en-US" dirty="0" smtClean="0"/>
              <a:t>＋</a:t>
            </a:r>
            <a:r>
              <a:rPr lang="en-US" altLang="zh-TW" dirty="0" err="1"/>
              <a:t>K</a:t>
            </a:r>
            <a:r>
              <a:rPr lang="en-US" altLang="zh-TW" dirty="0" err="1" smtClean="0"/>
              <a:t>e</a:t>
            </a:r>
            <a:r>
              <a:rPr lang="en-US" altLang="zh-TW" baseline="30000" dirty="0" err="1" smtClean="0"/>
              <a:t>-rt</a:t>
            </a:r>
            <a:r>
              <a:rPr lang="zh-TW" altLang="en-US" dirty="0"/>
              <a:t>＝</a:t>
            </a:r>
            <a:r>
              <a:rPr lang="en-US" altLang="zh-TW" dirty="0"/>
              <a:t>Fe</a:t>
            </a:r>
            <a:r>
              <a:rPr lang="en-US" altLang="zh-TW" baseline="30000" dirty="0"/>
              <a:t>-</a:t>
            </a:r>
            <a:r>
              <a:rPr lang="en-US" altLang="zh-TW" baseline="30000" dirty="0" err="1"/>
              <a:t>rt</a:t>
            </a:r>
            <a:r>
              <a:rPr lang="zh-TW" altLang="en-US" dirty="0"/>
              <a:t>＋</a:t>
            </a:r>
            <a:r>
              <a:rPr lang="en-US" altLang="zh-TW" dirty="0"/>
              <a:t>P</a:t>
            </a:r>
          </a:p>
          <a:p>
            <a:r>
              <a:rPr lang="en-US" altLang="zh-TW" dirty="0" smtClean="0"/>
              <a:t>Set[9] </a:t>
            </a:r>
            <a:r>
              <a:rPr lang="en-US" altLang="zh-TW" dirty="0"/>
              <a:t>= State[0][2];// Parity</a:t>
            </a:r>
          </a:p>
          <a:p>
            <a:pPr marL="0" indent="0">
              <a:buNone/>
            </a:pPr>
            <a:endParaRPr lang="en-US" altLang="zh-TW" dirty="0"/>
          </a:p>
          <a:p>
            <a:r>
              <a:rPr lang="en-US" altLang="zh-TW" dirty="0" smtClean="0"/>
              <a:t>Box Spread</a:t>
            </a:r>
          </a:p>
          <a:p>
            <a:endParaRPr lang="en-US" altLang="zh-TW" dirty="0"/>
          </a:p>
          <a:p>
            <a:r>
              <a:rPr lang="en-US" altLang="zh-TW" dirty="0" smtClean="0"/>
              <a:t>Bear Spread</a:t>
            </a:r>
          </a:p>
          <a:p>
            <a:endParaRPr lang="en-US" altLang="zh-TW" dirty="0"/>
          </a:p>
          <a:p>
            <a:r>
              <a:rPr lang="en-US" altLang="zh-TW" dirty="0" smtClean="0"/>
              <a:t>Bull Spread</a:t>
            </a:r>
          </a:p>
          <a:p>
            <a:pPr marL="457200" lvl="1" indent="0">
              <a:buNone/>
            </a:pPr>
            <a:endParaRPr lang="en-US" altLang="zh-TW" dirty="0" smtClean="0"/>
          </a:p>
          <a:p>
            <a:pPr marL="457200" lvl="1" indent="0">
              <a:buNone/>
            </a:pP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288"/>
          <a:stretch>
            <a:fillRect/>
          </a:stretch>
        </p:blipFill>
        <p:spPr>
          <a:xfrm>
            <a:off x="845586" y="3789040"/>
            <a:ext cx="5112568" cy="517849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21" t="37761" r="50585" b="57552"/>
          <a:stretch/>
        </p:blipFill>
        <p:spPr bwMode="auto">
          <a:xfrm>
            <a:off x="767135" y="5949280"/>
            <a:ext cx="5533057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67" t="34896" r="51318" b="59635"/>
          <a:stretch/>
        </p:blipFill>
        <p:spPr bwMode="auto">
          <a:xfrm>
            <a:off x="827584" y="4869160"/>
            <a:ext cx="5446594" cy="557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8675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46327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賣權</a:t>
            </a:r>
            <a:r>
              <a:rPr lang="zh-TW" altLang="en-US" sz="3600" dirty="0">
                <a:latin typeface="+mj-lt"/>
                <a:ea typeface="+mj-ea"/>
                <a:cs typeface="+mj-cs"/>
              </a:rPr>
              <a:t>空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頭價差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</a:t>
            </a:r>
            <a:r>
              <a:rPr lang="en-US" altLang="zh-TW" sz="3600" dirty="0" smtClean="0">
                <a:latin typeface="+mj-lt"/>
                <a:ea typeface="+mj-ea"/>
                <a:cs typeface="+mj-cs"/>
              </a:rPr>
              <a:t>ear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Spread Strategy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539552" y="1412776"/>
            <a:ext cx="8229600" cy="466997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TW" sz="2000" dirty="0"/>
              <a:t>long </a:t>
            </a:r>
            <a:r>
              <a:rPr lang="zh-TW" altLang="en-US" sz="2000" dirty="0"/>
              <a:t>　</a:t>
            </a:r>
            <a:r>
              <a:rPr lang="zh-TW" altLang="en-US" sz="2000" dirty="0" smtClean="0"/>
              <a:t>　</a:t>
            </a:r>
            <a:r>
              <a:rPr lang="zh-TW" altLang="zh-TW" sz="2000" dirty="0" smtClean="0"/>
              <a:t>，</a:t>
            </a:r>
            <a:r>
              <a:rPr lang="zh-TW" altLang="zh-TW" sz="2000" dirty="0"/>
              <a:t>並</a:t>
            </a:r>
            <a:r>
              <a:rPr lang="en-US" altLang="zh-TW" sz="2000" dirty="0" smtClean="0"/>
              <a:t>short</a:t>
            </a:r>
            <a:r>
              <a:rPr lang="zh-TW" altLang="en-US" sz="2000" dirty="0" smtClean="0"/>
              <a:t>　</a:t>
            </a:r>
            <a:endParaRPr lang="en-US" altLang="zh-TW" sz="2000" dirty="0" smtClean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　　　　　　　　　　　　</a:t>
            </a:r>
            <a:r>
              <a:rPr lang="zh-TW" altLang="zh-TW" sz="2000" dirty="0"/>
              <a:t>期初現金流量為：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　　　　　　　　　　　　　　　</a:t>
            </a: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其關係式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若　　　　　，期末報酬折現＞＝期初成本</a:t>
            </a:r>
            <a:endParaRPr kumimoji="0" lang="zh-TW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6" name="物件 1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055" name="方程式" r:id="rId4" imgW="114151" imgH="215619" progId="Equation.3">
              <p:embed/>
            </p:oleObj>
          </a:graphicData>
        </a:graphic>
      </p:graphicFrame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229200"/>
            <a:ext cx="1238285" cy="252983"/>
          </a:xfrm>
          <a:prstGeom prst="rect">
            <a:avLst/>
          </a:prstGeom>
          <a:noFill/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628800"/>
            <a:ext cx="532596" cy="252983"/>
          </a:xfrm>
          <a:prstGeom prst="rect">
            <a:avLst/>
          </a:prstGeom>
          <a:noFill/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1" y="1605397"/>
            <a:ext cx="504057" cy="239427"/>
          </a:xfrm>
          <a:prstGeom prst="rect">
            <a:avLst/>
          </a:prstGeom>
          <a:noFill/>
        </p:spPr>
      </p:pic>
      <p:graphicFrame>
        <p:nvGraphicFramePr>
          <p:cNvPr id="23" name="圖表 22"/>
          <p:cNvGraphicFramePr/>
          <p:nvPr/>
        </p:nvGraphicFramePr>
        <p:xfrm>
          <a:off x="827584" y="2060848"/>
          <a:ext cx="381642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2132856"/>
            <a:ext cx="1477953" cy="252983"/>
          </a:xfrm>
          <a:prstGeom prst="rect">
            <a:avLst/>
          </a:prstGeom>
          <a:noFill/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653136"/>
            <a:ext cx="3543858" cy="262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7053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Set[10] </a:t>
            </a:r>
            <a:r>
              <a:rPr lang="en-US" altLang="zh-TW" dirty="0"/>
              <a:t>= State[0][2] * (State[0][2] - 1) / 2;// Box</a:t>
            </a:r>
          </a:p>
          <a:p>
            <a:r>
              <a:rPr lang="en-US" altLang="zh-TW" dirty="0" smtClean="0"/>
              <a:t>Set[11] </a:t>
            </a:r>
            <a:r>
              <a:rPr lang="en-US" altLang="zh-TW" dirty="0"/>
              <a:t>= </a:t>
            </a:r>
            <a:r>
              <a:rPr lang="en-US" altLang="zh-TW" dirty="0" err="1" smtClean="0"/>
              <a:t>InitSet</a:t>
            </a:r>
            <a:r>
              <a:rPr lang="en-US" altLang="zh-TW" dirty="0" smtClean="0"/>
              <a:t>[10];// </a:t>
            </a:r>
            <a:r>
              <a:rPr lang="en-US" altLang="zh-TW" dirty="0"/>
              <a:t>Bull</a:t>
            </a:r>
          </a:p>
          <a:p>
            <a:r>
              <a:rPr lang="en-US" altLang="zh-TW" dirty="0" smtClean="0"/>
              <a:t>Set[12] </a:t>
            </a:r>
            <a:r>
              <a:rPr lang="en-US" altLang="zh-TW" dirty="0"/>
              <a:t>= </a:t>
            </a:r>
            <a:r>
              <a:rPr lang="en-US" altLang="zh-TW" dirty="0" err="1" smtClean="0"/>
              <a:t>InitSet</a:t>
            </a:r>
            <a:r>
              <a:rPr lang="en-US" altLang="zh-TW" dirty="0" smtClean="0"/>
              <a:t>[11];// </a:t>
            </a:r>
            <a:r>
              <a:rPr lang="en-US" altLang="zh-TW" dirty="0"/>
              <a:t>Bear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3670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Float Rate[Mon+3</a:t>
            </a:r>
            <a:r>
              <a:rPr lang="en-US" altLang="zh-TW" dirty="0" smtClean="0"/>
              <a:t>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0:</a:t>
            </a:r>
            <a:r>
              <a:rPr lang="zh-TW" altLang="zh-TW" dirty="0"/>
              <a:t>期貨稅率</a:t>
            </a:r>
          </a:p>
          <a:p>
            <a:r>
              <a:rPr lang="en-US" altLang="zh-TW" dirty="0"/>
              <a:t>1:</a:t>
            </a:r>
            <a:r>
              <a:rPr lang="zh-TW" altLang="zh-TW" dirty="0"/>
              <a:t>選擇權稅率</a:t>
            </a:r>
          </a:p>
          <a:p>
            <a:r>
              <a:rPr lang="en-US" altLang="zh-TW" dirty="0"/>
              <a:t>2:</a:t>
            </a:r>
            <a:r>
              <a:rPr lang="zh-TW" altLang="zh-TW" dirty="0"/>
              <a:t>利率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68092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3:e</a:t>
            </a:r>
            <a:r>
              <a:rPr lang="en-US" altLang="zh-TW" baseline="30000" dirty="0"/>
              <a:t>-rt1</a:t>
            </a:r>
            <a:endParaRPr lang="zh-TW" altLang="zh-TW" dirty="0"/>
          </a:p>
          <a:p>
            <a:r>
              <a:rPr lang="en-US" altLang="zh-TW" dirty="0"/>
              <a:t>4:e</a:t>
            </a:r>
            <a:r>
              <a:rPr lang="en-US" altLang="zh-TW" baseline="30000" dirty="0"/>
              <a:t>-rt2</a:t>
            </a:r>
            <a:endParaRPr lang="zh-TW" altLang="zh-TW" dirty="0"/>
          </a:p>
          <a:p>
            <a:r>
              <a:rPr lang="en-US" altLang="zh-TW" dirty="0"/>
              <a:t>5:e</a:t>
            </a:r>
            <a:r>
              <a:rPr lang="en-US" altLang="zh-TW" baseline="30000" dirty="0"/>
              <a:t>-rt3</a:t>
            </a:r>
            <a:endParaRPr lang="zh-TW" altLang="zh-TW" dirty="0"/>
          </a:p>
          <a:p>
            <a:r>
              <a:rPr lang="en-US" altLang="zh-TW" dirty="0"/>
              <a:t>6:e</a:t>
            </a:r>
            <a:r>
              <a:rPr lang="en-US" altLang="zh-TW" baseline="30000" dirty="0"/>
              <a:t>-rt4</a:t>
            </a:r>
            <a:endParaRPr lang="zh-TW" altLang="zh-TW" dirty="0"/>
          </a:p>
          <a:p>
            <a:r>
              <a:rPr lang="en-US" altLang="zh-TW" dirty="0"/>
              <a:t>7:e</a:t>
            </a:r>
            <a:r>
              <a:rPr lang="en-US" altLang="zh-TW" baseline="30000" dirty="0"/>
              <a:t>-rt5</a:t>
            </a:r>
            <a:endParaRPr lang="zh-TW" altLang="zh-TW" dirty="0"/>
          </a:p>
          <a:p>
            <a:r>
              <a:rPr lang="en-US" altLang="zh-TW" dirty="0"/>
              <a:t>8:e</a:t>
            </a:r>
            <a:r>
              <a:rPr lang="en-US" altLang="zh-TW" baseline="30000" dirty="0"/>
              <a:t>-rt6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183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交易流程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找尋最佳五檔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執行套利策略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找尋套利機會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計算買、賣單的成本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找尋實際可套利的單子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設定委託單，並顯示資料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0468" y="2156338"/>
            <a:ext cx="2605428" cy="6480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422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Set []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smtClean="0"/>
              <a:t>0</a:t>
            </a:r>
            <a:r>
              <a:rPr lang="en-US" altLang="zh-TW" dirty="0"/>
              <a:t>:</a:t>
            </a:r>
            <a:r>
              <a:rPr lang="zh-TW" altLang="zh-TW" dirty="0"/>
              <a:t>大台指手續費</a:t>
            </a:r>
          </a:p>
          <a:p>
            <a:r>
              <a:rPr lang="en-US" altLang="zh-TW" dirty="0"/>
              <a:t>1:</a:t>
            </a:r>
            <a:r>
              <a:rPr lang="zh-TW" altLang="zh-TW" dirty="0"/>
              <a:t>小台指手續費</a:t>
            </a:r>
          </a:p>
          <a:p>
            <a:r>
              <a:rPr lang="en-US" altLang="zh-TW" dirty="0"/>
              <a:t>2:</a:t>
            </a:r>
            <a:r>
              <a:rPr lang="zh-TW" altLang="zh-TW" dirty="0"/>
              <a:t>台指選擇權手續費</a:t>
            </a:r>
          </a:p>
          <a:p>
            <a:r>
              <a:rPr lang="en-US" altLang="zh-TW" dirty="0" smtClean="0"/>
              <a:t>3:</a:t>
            </a:r>
            <a:r>
              <a:rPr lang="zh-TW" altLang="en-US" dirty="0"/>
              <a:t>選擇權價位檔次</a:t>
            </a:r>
            <a:endParaRPr lang="zh-TW" altLang="zh-TW" dirty="0"/>
          </a:p>
          <a:p>
            <a:r>
              <a:rPr lang="en-US" altLang="zh-TW" dirty="0"/>
              <a:t>4:</a:t>
            </a:r>
            <a:r>
              <a:rPr lang="zh-TW" altLang="zh-TW" dirty="0"/>
              <a:t>最小履約價</a:t>
            </a:r>
          </a:p>
          <a:p>
            <a:r>
              <a:rPr lang="en-US" altLang="zh-TW" dirty="0"/>
              <a:t>5:Threads</a:t>
            </a:r>
            <a:r>
              <a:rPr lang="zh-TW" altLang="zh-TW" dirty="0"/>
              <a:t>宣告上限</a:t>
            </a:r>
          </a:p>
          <a:p>
            <a:r>
              <a:rPr lang="en-US" altLang="zh-TW" dirty="0"/>
              <a:t>6:</a:t>
            </a:r>
            <a:r>
              <a:rPr lang="zh-TW" altLang="zh-TW" dirty="0"/>
              <a:t>合約總月數</a:t>
            </a:r>
            <a:r>
              <a:rPr lang="en-US" altLang="zh-TW" dirty="0"/>
              <a:t>(Mon=6)</a:t>
            </a:r>
            <a:endParaRPr lang="zh-TW" altLang="zh-TW" dirty="0"/>
          </a:p>
          <a:p>
            <a:r>
              <a:rPr lang="en-US" altLang="zh-TW" dirty="0"/>
              <a:t>7:</a:t>
            </a:r>
            <a:r>
              <a:rPr lang="zh-TW" altLang="zh-TW" dirty="0"/>
              <a:t>策略總數</a:t>
            </a:r>
            <a:r>
              <a:rPr lang="en-US" altLang="zh-TW" dirty="0"/>
              <a:t>(S=5)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2264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mtClean="0"/>
              <a:t>Box spread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288"/>
          <a:stretch>
            <a:fillRect/>
          </a:stretch>
        </p:blipFill>
        <p:spPr>
          <a:xfrm>
            <a:off x="3491880" y="663588"/>
            <a:ext cx="5112568" cy="517849"/>
          </a:xfrm>
          <a:prstGeom prst="rect">
            <a:avLst/>
          </a:prstGeom>
        </p:spPr>
      </p:pic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69" t="21717" r="19340" b="26990"/>
          <a:stretch/>
        </p:blipFill>
        <p:spPr bwMode="auto">
          <a:xfrm>
            <a:off x="179512" y="1484784"/>
            <a:ext cx="8838139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2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4848" y="177281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Long C(k1</a:t>
            </a:r>
            <a:r>
              <a:rPr lang="en-US" altLang="zh-TW" dirty="0" smtClean="0"/>
              <a:t>)</a:t>
            </a:r>
          </a:p>
          <a:p>
            <a:r>
              <a:rPr lang="zh-TW" altLang="en-US" dirty="0" smtClean="0"/>
              <a:t>假設 </a:t>
            </a:r>
            <a:r>
              <a:rPr lang="en-US" altLang="zh-TW" dirty="0" smtClean="0"/>
              <a:t>K1 = </a:t>
            </a:r>
            <a:r>
              <a:rPr lang="en-US" altLang="zh-TW" dirty="0" smtClean="0"/>
              <a:t>5800, Mon</a:t>
            </a:r>
            <a:r>
              <a:rPr lang="zh-TW" altLang="en-US" dirty="0" smtClean="0"/>
              <a:t> </a:t>
            </a:r>
            <a:r>
              <a:rPr lang="en-US" altLang="zh-TW" dirty="0" smtClean="0"/>
              <a:t>=</a:t>
            </a:r>
            <a:r>
              <a:rPr lang="zh-TW" altLang="en-US" dirty="0" smtClean="0"/>
              <a:t> </a:t>
            </a:r>
            <a:r>
              <a:rPr lang="en-US" altLang="zh-TW" dirty="0" smtClean="0"/>
              <a:t>2</a:t>
            </a:r>
            <a:r>
              <a:rPr lang="zh-TW" altLang="en-US" dirty="0" smtClean="0"/>
              <a:t>月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尋找</a:t>
            </a:r>
            <a:r>
              <a:rPr lang="en-US" altLang="zh-TW" dirty="0" err="1" smtClean="0"/>
              <a:t>idx</a:t>
            </a:r>
            <a:endParaRPr lang="en-US" altLang="zh-TW" dirty="0" smtClean="0"/>
          </a:p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/>
              <a:t>idx</a:t>
            </a:r>
            <a:r>
              <a:rPr lang="en-US" altLang="zh-TW" dirty="0"/>
              <a:t> = MAX * </a:t>
            </a:r>
            <a:r>
              <a:rPr lang="en-US" altLang="zh-TW" dirty="0" smtClean="0"/>
              <a:t>Mon* </a:t>
            </a:r>
            <a:r>
              <a:rPr lang="en-US" altLang="zh-TW" dirty="0"/>
              <a:t>10 </a:t>
            </a:r>
            <a:r>
              <a:rPr lang="en-US" altLang="zh-TW" dirty="0" smtClean="0"/>
              <a:t>+ </a:t>
            </a:r>
            <a:r>
              <a:rPr lang="en-US" altLang="zh-TW" dirty="0"/>
              <a:t>K</a:t>
            </a:r>
            <a:r>
              <a:rPr lang="en-US" altLang="zh-TW" dirty="0" smtClean="0"/>
              <a:t>1* </a:t>
            </a:r>
            <a:r>
              <a:rPr lang="en-US" altLang="zh-TW" dirty="0"/>
              <a:t>5</a:t>
            </a:r>
            <a:r>
              <a:rPr lang="en-US" altLang="zh-TW" dirty="0" smtClean="0"/>
              <a:t>;</a:t>
            </a:r>
          </a:p>
          <a:p>
            <a:pPr marL="0" indent="0">
              <a:buNone/>
            </a:pPr>
            <a:endParaRPr lang="en-US" altLang="zh-TW" dirty="0">
              <a:solidFill>
                <a:srgbClr val="FF0000"/>
              </a:solidFill>
            </a:endParaRPr>
          </a:p>
          <a:p>
            <a:r>
              <a:rPr lang="en-US" altLang="zh-TW" dirty="0" err="1" smtClean="0">
                <a:solidFill>
                  <a:srgbClr val="FF0000"/>
                </a:solidFill>
              </a:rPr>
              <a:t>int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en-US" altLang="zh-TW" dirty="0" err="1">
                <a:solidFill>
                  <a:srgbClr val="FF0000"/>
                </a:solidFill>
              </a:rPr>
              <a:t>idx</a:t>
            </a:r>
            <a:r>
              <a:rPr lang="en-US" altLang="zh-TW" dirty="0">
                <a:solidFill>
                  <a:srgbClr val="FF0000"/>
                </a:solidFill>
              </a:rPr>
              <a:t> = </a:t>
            </a:r>
            <a:r>
              <a:rPr lang="en-US" altLang="zh-TW" dirty="0" smtClean="0">
                <a:solidFill>
                  <a:srgbClr val="FF0000"/>
                </a:solidFill>
              </a:rPr>
              <a:t>(Set[3</a:t>
            </a:r>
            <a:r>
              <a:rPr lang="en-US" altLang="zh-TW" dirty="0">
                <a:solidFill>
                  <a:srgbClr val="FF0000"/>
                </a:solidFill>
              </a:rPr>
              <a:t>] * Mon * 2 + </a:t>
            </a:r>
            <a:r>
              <a:rPr lang="en-US" altLang="zh-TW" dirty="0" smtClean="0">
                <a:solidFill>
                  <a:srgbClr val="FF0000"/>
                </a:solidFill>
              </a:rPr>
              <a:t>K1</a:t>
            </a:r>
            <a:r>
              <a:rPr lang="en-US" altLang="zh-TW" dirty="0">
                <a:solidFill>
                  <a:srgbClr val="FF0000"/>
                </a:solidFill>
              </a:rPr>
              <a:t>) * 5</a:t>
            </a:r>
            <a:r>
              <a:rPr lang="en-US" altLang="zh-TW" dirty="0" smtClean="0">
                <a:solidFill>
                  <a:srgbClr val="FF0000"/>
                </a:solidFill>
              </a:rPr>
              <a:t>;</a:t>
            </a:r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288"/>
          <a:stretch>
            <a:fillRect/>
          </a:stretch>
        </p:blipFill>
        <p:spPr>
          <a:xfrm>
            <a:off x="3491880" y="663588"/>
            <a:ext cx="5112568" cy="51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851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最佳五檔陣列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0" y="4129916"/>
            <a:ext cx="9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>
                <a:solidFill>
                  <a:srgbClr val="FF0000"/>
                </a:solidFill>
              </a:rPr>
              <a:t>5</a:t>
            </a:r>
          </a:p>
          <a:p>
            <a:r>
              <a:rPr lang="en-US" altLang="zh-TW" sz="2000" dirty="0" smtClean="0">
                <a:solidFill>
                  <a:srgbClr val="FF0000"/>
                </a:solidFill>
              </a:rPr>
              <a:t>MAX</a:t>
            </a:r>
            <a:endParaRPr lang="zh-TW" altLang="en-US" sz="2000" dirty="0">
              <a:solidFill>
                <a:srgbClr val="FF0000"/>
              </a:solidFill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7506203"/>
              </p:ext>
            </p:extLst>
          </p:nvPr>
        </p:nvGraphicFramePr>
        <p:xfrm>
          <a:off x="827584" y="2241550"/>
          <a:ext cx="7945651" cy="3419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307199"/>
                <a:gridCol w="537261"/>
                <a:gridCol w="1092886"/>
                <a:gridCol w="1092886"/>
                <a:gridCol w="505511"/>
                <a:gridCol w="1092886"/>
                <a:gridCol w="1092886"/>
              </a:tblGrid>
              <a:tr h="43954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履約價</a:t>
                      </a:r>
                      <a:r>
                        <a:rPr lang="en-US" altLang="zh-TW" sz="2400" dirty="0" smtClean="0"/>
                        <a:t>Index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Call</a:t>
                      </a:r>
                    </a:p>
                    <a:p>
                      <a:pPr algn="ctr"/>
                      <a:r>
                        <a:rPr lang="zh-TW" altLang="en-US" sz="2400" dirty="0" smtClean="0"/>
                        <a:t> 履約價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rowSpan="6">
                  <a:txBody>
                    <a:bodyPr/>
                    <a:lstStyle/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r>
                        <a:rPr lang="zh-TW" altLang="en-US" sz="1800" dirty="0" smtClean="0"/>
                        <a:t>一</a:t>
                      </a:r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r>
                        <a:rPr lang="zh-TW" altLang="en-US" sz="1800" dirty="0" smtClean="0"/>
                        <a:t>月</a:t>
                      </a:r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r>
                        <a:rPr lang="en-US" altLang="zh-TW" sz="18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TW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賣</a:t>
                      </a:r>
                      <a:endParaRPr lang="en-US" altLang="zh-TW" sz="2400" dirty="0" smtClean="0"/>
                    </a:p>
                    <a:p>
                      <a:pPr algn="ctr"/>
                      <a:r>
                        <a:rPr lang="zh-TW" altLang="en-US" sz="2400" dirty="0" smtClean="0"/>
                        <a:t>單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買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單</a:t>
                      </a:r>
                      <a:endParaRPr lang="zh-TW" altLang="en-US" sz="2400" dirty="0" smtClean="0"/>
                    </a:p>
                  </a:txBody>
                  <a:tcPr marL="128137" marR="128137" marT="64069" marB="64069"/>
                </a:tc>
                <a:tc rowSpan="6">
                  <a:txBody>
                    <a:bodyPr/>
                    <a:lstStyle/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endParaRPr lang="en-US" altLang="zh-TW" sz="2400" dirty="0" smtClean="0"/>
                    </a:p>
                    <a:p>
                      <a:pPr algn="ctr"/>
                      <a:r>
                        <a:rPr lang="zh-TW" altLang="en-US" sz="1800" dirty="0" smtClean="0"/>
                        <a:t>二</a:t>
                      </a:r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r>
                        <a:rPr lang="zh-TW" altLang="en-US" sz="1800" dirty="0" smtClean="0"/>
                        <a:t>月</a:t>
                      </a:r>
                      <a:endParaRPr lang="en-US" altLang="zh-TW" sz="1800" dirty="0" smtClean="0"/>
                    </a:p>
                    <a:p>
                      <a:pPr algn="ctr"/>
                      <a:endParaRPr lang="en-US" altLang="zh-TW" sz="1800" dirty="0" smtClean="0"/>
                    </a:p>
                    <a:p>
                      <a:pPr algn="ctr"/>
                      <a:r>
                        <a:rPr lang="en-US" altLang="zh-TW" sz="18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TW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賣</a:t>
                      </a:r>
                      <a:endParaRPr lang="en-US" altLang="zh-TW" sz="2400" dirty="0" smtClean="0"/>
                    </a:p>
                    <a:p>
                      <a:pPr algn="ctr"/>
                      <a:r>
                        <a:rPr lang="zh-TW" altLang="en-US" sz="2400" dirty="0" smtClean="0"/>
                        <a:t>單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買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/>
                        <a:t>單</a:t>
                      </a:r>
                    </a:p>
                  </a:txBody>
                  <a:tcPr marL="128137" marR="128137" marT="64069" marB="64069"/>
                </a:tc>
              </a:tr>
              <a:tr h="5240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5600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0~4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25~29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50~54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75~79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52408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5700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5~9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30~34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55~59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80~84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4122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5800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10~14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35~39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60~64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85~89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46815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5900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15~19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40~44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65~69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90~94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  <a:tr h="5240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6000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20~24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45~49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70~74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95~99</a:t>
                      </a:r>
                      <a:endParaRPr lang="zh-TW" altLang="en-US" sz="2400" dirty="0"/>
                    </a:p>
                  </a:txBody>
                  <a:tcPr marL="128137" marR="128137" marT="64069" marB="64069"/>
                </a:tc>
              </a:tr>
            </a:tbl>
          </a:graphicData>
        </a:graphic>
      </p:graphicFrame>
      <p:sp>
        <p:nvSpPr>
          <p:cNvPr id="6" name="左大括弧 5"/>
          <p:cNvSpPr/>
          <p:nvPr/>
        </p:nvSpPr>
        <p:spPr>
          <a:xfrm>
            <a:off x="539552" y="3280629"/>
            <a:ext cx="288032" cy="2308611"/>
          </a:xfrm>
          <a:prstGeom prst="leftBrace">
            <a:avLst>
              <a:gd name="adj1" fmla="val 111035"/>
              <a:gd name="adj2" fmla="val 4779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左大括弧 16"/>
          <p:cNvSpPr/>
          <p:nvPr/>
        </p:nvSpPr>
        <p:spPr>
          <a:xfrm rot="5400000">
            <a:off x="4896035" y="1016730"/>
            <a:ext cx="288033" cy="1944217"/>
          </a:xfrm>
          <a:prstGeom prst="leftBrace">
            <a:avLst>
              <a:gd name="adj1" fmla="val 111035"/>
              <a:gd name="adj2" fmla="val 4779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文字方塊 17"/>
          <p:cNvSpPr txBox="1"/>
          <p:nvPr/>
        </p:nvSpPr>
        <p:spPr>
          <a:xfrm>
            <a:off x="4788024" y="139361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>
                <a:solidFill>
                  <a:srgbClr val="FF0000"/>
                </a:solidFill>
              </a:rPr>
              <a:t>10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8460" y="4149080"/>
            <a:ext cx="2317396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6084168" y="2924944"/>
            <a:ext cx="504056" cy="20882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1331640" y="5747191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err="1" smtClean="0"/>
              <a:t>int</a:t>
            </a:r>
            <a:r>
              <a:rPr lang="en-US" altLang="zh-TW" sz="3200" dirty="0" smtClean="0"/>
              <a:t> </a:t>
            </a:r>
            <a:r>
              <a:rPr lang="en-US" altLang="zh-TW" sz="3200" dirty="0" err="1" smtClean="0"/>
              <a:t>idx</a:t>
            </a:r>
            <a:r>
              <a:rPr lang="en-US" altLang="zh-TW" sz="3200" dirty="0" smtClean="0"/>
              <a:t> = MAX * Mon* 10 + K1* 5</a:t>
            </a:r>
            <a:r>
              <a:rPr lang="en-US" altLang="zh-TW" sz="3200" dirty="0" smtClean="0"/>
              <a:t>;</a:t>
            </a:r>
            <a:endParaRPr lang="en-US" altLang="zh-TW" sz="3200" dirty="0" smtClean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2240" y="4221088"/>
            <a:ext cx="936104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331640" y="6211669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err="1" smtClean="0">
                <a:solidFill>
                  <a:srgbClr val="FF0000"/>
                </a:solidFill>
              </a:rPr>
              <a:t>int</a:t>
            </a:r>
            <a:r>
              <a:rPr lang="en-US" altLang="zh-TW" sz="3200" dirty="0" smtClean="0">
                <a:solidFill>
                  <a:srgbClr val="FF0000"/>
                </a:solidFill>
              </a:rPr>
              <a:t> </a:t>
            </a:r>
            <a:r>
              <a:rPr lang="en-US" altLang="zh-TW" sz="3200" dirty="0" err="1" smtClean="0">
                <a:solidFill>
                  <a:srgbClr val="FF0000"/>
                </a:solidFill>
              </a:rPr>
              <a:t>idx</a:t>
            </a:r>
            <a:r>
              <a:rPr lang="en-US" altLang="zh-TW" sz="3200" dirty="0" smtClean="0">
                <a:solidFill>
                  <a:srgbClr val="FF0000"/>
                </a:solidFill>
              </a:rPr>
              <a:t> = (Set[3] * Mon * 2 + K1) * 5;</a:t>
            </a:r>
            <a:r>
              <a:rPr lang="en-US" altLang="zh-TW" sz="3200" dirty="0" smtClean="0"/>
              <a:t/>
            </a:r>
            <a:br>
              <a:rPr lang="en-US" altLang="zh-TW" sz="3200" dirty="0" smtClean="0"/>
            </a:b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82571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Int</a:t>
            </a:r>
            <a:r>
              <a:rPr lang="en-US" altLang="zh-TW" dirty="0"/>
              <a:t> Set </a:t>
            </a:r>
            <a:r>
              <a:rPr lang="en-US" altLang="zh-TW" dirty="0" smtClean="0"/>
              <a:t>[]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8:Convexity</a:t>
            </a:r>
            <a:r>
              <a:rPr lang="zh-TW" altLang="zh-TW" dirty="0"/>
              <a:t>計算量</a:t>
            </a:r>
            <a:r>
              <a:rPr lang="en-US" altLang="zh-TW" dirty="0"/>
              <a:t>(per month)</a:t>
            </a:r>
            <a:endParaRPr lang="zh-TW" altLang="zh-TW" dirty="0"/>
          </a:p>
          <a:p>
            <a:r>
              <a:rPr lang="en-US" altLang="zh-TW" dirty="0"/>
              <a:t>9:Parity</a:t>
            </a:r>
            <a:r>
              <a:rPr lang="zh-TW" altLang="zh-TW" dirty="0"/>
              <a:t>計算量</a:t>
            </a:r>
            <a:r>
              <a:rPr lang="en-US" altLang="zh-TW" dirty="0"/>
              <a:t>(per month)</a:t>
            </a:r>
            <a:endParaRPr lang="zh-TW" altLang="zh-TW" dirty="0"/>
          </a:p>
          <a:p>
            <a:r>
              <a:rPr lang="en-US" altLang="zh-TW" dirty="0"/>
              <a:t>10:Box</a:t>
            </a:r>
            <a:r>
              <a:rPr lang="zh-TW" altLang="zh-TW" dirty="0"/>
              <a:t>計算量</a:t>
            </a:r>
            <a:r>
              <a:rPr lang="en-US" altLang="zh-TW" dirty="0"/>
              <a:t>(per month)</a:t>
            </a:r>
            <a:endParaRPr lang="zh-TW" altLang="zh-TW" dirty="0"/>
          </a:p>
          <a:p>
            <a:r>
              <a:rPr lang="en-US" altLang="zh-TW" dirty="0"/>
              <a:t>11:Bull</a:t>
            </a:r>
            <a:r>
              <a:rPr lang="zh-TW" altLang="zh-TW" dirty="0"/>
              <a:t>計算量</a:t>
            </a:r>
            <a:r>
              <a:rPr lang="en-US" altLang="zh-TW" dirty="0"/>
              <a:t>(per month)</a:t>
            </a:r>
            <a:endParaRPr lang="zh-TW" altLang="zh-TW" dirty="0"/>
          </a:p>
          <a:p>
            <a:r>
              <a:rPr lang="en-US" altLang="zh-TW" dirty="0"/>
              <a:t>12:Bear</a:t>
            </a:r>
            <a:r>
              <a:rPr lang="zh-TW" altLang="zh-TW" dirty="0"/>
              <a:t>計算量</a:t>
            </a:r>
            <a:r>
              <a:rPr lang="en-US" altLang="zh-TW" dirty="0"/>
              <a:t>(per month)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8423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13:Mon[0] Set[8+Set[7]]</a:t>
            </a:r>
            <a:endParaRPr lang="zh-TW" altLang="zh-TW" dirty="0"/>
          </a:p>
          <a:p>
            <a:r>
              <a:rPr lang="en-US" altLang="zh-TW" dirty="0"/>
              <a:t>14:Mon[0] Set[9+Set[7]]</a:t>
            </a:r>
            <a:endParaRPr lang="zh-TW" altLang="zh-TW" dirty="0"/>
          </a:p>
          <a:p>
            <a:r>
              <a:rPr lang="en-US" altLang="zh-TW" dirty="0"/>
              <a:t>15:Mon[0] Set[10+Set[7]]</a:t>
            </a:r>
            <a:endParaRPr lang="zh-TW" altLang="zh-TW" dirty="0"/>
          </a:p>
          <a:p>
            <a:r>
              <a:rPr lang="en-US" altLang="zh-TW" dirty="0"/>
              <a:t>16:Mon[0] Set[11+Set[7]]</a:t>
            </a:r>
            <a:endParaRPr lang="zh-TW" altLang="zh-TW" dirty="0"/>
          </a:p>
          <a:p>
            <a:r>
              <a:rPr lang="en-US" altLang="zh-TW" dirty="0"/>
              <a:t>17:Mon[0] Set[12+Set[7]]</a:t>
            </a:r>
            <a:endParaRPr lang="zh-TW" altLang="zh-TW" dirty="0"/>
          </a:p>
          <a:p>
            <a:r>
              <a:rPr lang="en-US" altLang="zh-TW" dirty="0"/>
              <a:t>18:Mon[0] Set[13+Set[7]]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09356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19:P1 Set[8+Set[6]+Set[7]]</a:t>
            </a:r>
            <a:endParaRPr lang="zh-TW" altLang="zh-TW" dirty="0"/>
          </a:p>
          <a:p>
            <a:r>
              <a:rPr lang="en-US" altLang="zh-TW" dirty="0"/>
              <a:t>20:P2 Set[9+Set[6]+Set[7]]</a:t>
            </a:r>
            <a:endParaRPr lang="zh-TW" altLang="zh-TW" dirty="0"/>
          </a:p>
          <a:p>
            <a:r>
              <a:rPr lang="en-US" altLang="zh-TW" dirty="0"/>
              <a:t>21:P3 Set[10+Set[6]+Set[7]]</a:t>
            </a:r>
            <a:endParaRPr lang="zh-TW" altLang="zh-TW" dirty="0"/>
          </a:p>
          <a:p>
            <a:r>
              <a:rPr lang="en-US" altLang="zh-TW" dirty="0"/>
              <a:t>22:P4 Set[11+Set[6]+Set[7]]</a:t>
            </a:r>
            <a:endParaRPr lang="zh-TW" altLang="zh-TW" dirty="0"/>
          </a:p>
          <a:p>
            <a:r>
              <a:rPr lang="en-US" altLang="zh-TW" dirty="0"/>
              <a:t>23:P5 Set[12+Set[6]+Set[7]]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81398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1138</Words>
  <Application>Microsoft Office PowerPoint</Application>
  <PresentationFormat>如螢幕大小 (4:3)</PresentationFormat>
  <Paragraphs>370</Paragraphs>
  <Slides>19</Slides>
  <Notes>11</Notes>
  <HiddenSlides>5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1" baseType="lpstr">
      <vt:lpstr>Office 佈景主題</vt:lpstr>
      <vt:lpstr>方程式</vt:lpstr>
      <vt:lpstr>進度報告</vt:lpstr>
      <vt:lpstr>交易流程</vt:lpstr>
      <vt:lpstr>Int Set []</vt:lpstr>
      <vt:lpstr>投影片 4</vt:lpstr>
      <vt:lpstr>Box spread</vt:lpstr>
      <vt:lpstr>最佳五檔陣列</vt:lpstr>
      <vt:lpstr>Int Set []</vt:lpstr>
      <vt:lpstr>投影片 8</vt:lpstr>
      <vt:lpstr>投影片 9</vt:lpstr>
      <vt:lpstr>各策略的組合總數</vt:lpstr>
      <vt:lpstr>Convexity of Option Prices 規律性</vt:lpstr>
      <vt:lpstr>Convexity of Option Prices  規律性(續)</vt:lpstr>
      <vt:lpstr>規律性</vt:lpstr>
      <vt:lpstr>投影片 14</vt:lpstr>
      <vt:lpstr>各策略的組合總數</vt:lpstr>
      <vt:lpstr>投影片 16</vt:lpstr>
      <vt:lpstr>投影片 17</vt:lpstr>
      <vt:lpstr>Float Rate[Mon+3]</vt:lpstr>
      <vt:lpstr>投影片 19</vt:lpstr>
    </vt:vector>
  </TitlesOfParts>
  <Company>SYNNEX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dc:creator>user</dc:creator>
  <cp:lastModifiedBy>Cindy</cp:lastModifiedBy>
  <cp:revision>36</cp:revision>
  <dcterms:created xsi:type="dcterms:W3CDTF">2013-08-15T08:09:15Z</dcterms:created>
  <dcterms:modified xsi:type="dcterms:W3CDTF">2013-08-20T05:15:20Z</dcterms:modified>
</cp:coreProperties>
</file>